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notesSlides/notesSlide19.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Ex1.xml" ContentType="application/vnd.ms-office.chartex+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1.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406" r:id="rId2"/>
    <p:sldId id="401" r:id="rId3"/>
    <p:sldId id="456" r:id="rId4"/>
    <p:sldId id="403" r:id="rId5"/>
    <p:sldId id="454" r:id="rId6"/>
    <p:sldId id="459" r:id="rId7"/>
    <p:sldId id="462" r:id="rId8"/>
    <p:sldId id="463" r:id="rId9"/>
    <p:sldId id="464" r:id="rId10"/>
    <p:sldId id="518" r:id="rId11"/>
    <p:sldId id="521" r:id="rId12"/>
    <p:sldId id="468" r:id="rId13"/>
    <p:sldId id="522" r:id="rId14"/>
    <p:sldId id="527" r:id="rId15"/>
    <p:sldId id="528" r:id="rId16"/>
    <p:sldId id="519" r:id="rId17"/>
    <p:sldId id="534" r:id="rId18"/>
    <p:sldId id="524" r:id="rId19"/>
    <p:sldId id="525" r:id="rId20"/>
    <p:sldId id="526" r:id="rId21"/>
    <p:sldId id="530" r:id="rId22"/>
    <p:sldId id="474" r:id="rId23"/>
    <p:sldId id="475" r:id="rId24"/>
    <p:sldId id="531" r:id="rId25"/>
    <p:sldId id="483" r:id="rId26"/>
    <p:sldId id="484" r:id="rId27"/>
    <p:sldId id="477" r:id="rId28"/>
    <p:sldId id="482" r:id="rId29"/>
    <p:sldId id="485" r:id="rId30"/>
    <p:sldId id="533" r:id="rId31"/>
    <p:sldId id="532" r:id="rId32"/>
    <p:sldId id="492" r:id="rId33"/>
    <p:sldId id="538" r:id="rId34"/>
    <p:sldId id="510" r:id="rId35"/>
    <p:sldId id="535" r:id="rId36"/>
    <p:sldId id="536" r:id="rId37"/>
    <p:sldId id="508" r:id="rId38"/>
    <p:sldId id="514" r:id="rId39"/>
    <p:sldId id="513" r:id="rId40"/>
    <p:sldId id="515" r:id="rId41"/>
    <p:sldId id="507" r:id="rId4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0" userDrawn="1">
          <p15:clr>
            <a:srgbClr val="A4A3A4"/>
          </p15:clr>
        </p15:guide>
        <p15:guide id="2" pos="2300" userDrawn="1">
          <p15:clr>
            <a:srgbClr val="A4A3A4"/>
          </p15:clr>
        </p15:guide>
        <p15:guide id="3" orient="horz" pos="3115" userDrawn="1">
          <p15:clr>
            <a:srgbClr val="A4A3A4"/>
          </p15:clr>
        </p15:guide>
        <p15:guide id="4" pos="2396" userDrawn="1">
          <p15:clr>
            <a:srgbClr val="A4A3A4"/>
          </p15:clr>
        </p15:guide>
        <p15:guide id="5" orient="horz" pos="2928" userDrawn="1">
          <p15:clr>
            <a:srgbClr val="A4A3A4"/>
          </p15:clr>
        </p15:guide>
        <p15:guide id="6" pos="2208" userDrawn="1">
          <p15:clr>
            <a:srgbClr val="A4A3A4"/>
          </p15:clr>
        </p15:guide>
        <p15:guide id="7" orient="horz" pos="3024" userDrawn="1">
          <p15:clr>
            <a:srgbClr val="A4A3A4"/>
          </p15:clr>
        </p15:guide>
        <p15:guide id="8" orient="horz" pos="3119" userDrawn="1">
          <p15:clr>
            <a:srgbClr val="A4A3A4"/>
          </p15:clr>
        </p15:guide>
        <p15:guide id="9" orient="horz" pos="2932" userDrawn="1">
          <p15:clr>
            <a:srgbClr val="A4A3A4"/>
          </p15:clr>
        </p15:guide>
        <p15:guide id="10" pos="2304" userDrawn="1">
          <p15:clr>
            <a:srgbClr val="A4A3A4"/>
          </p15:clr>
        </p15:guide>
        <p15:guide id="11" pos="2400" userDrawn="1">
          <p15:clr>
            <a:srgbClr val="A4A3A4"/>
          </p15:clr>
        </p15:guide>
        <p15:guide id="1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chs, Doyle R" initials="FDR"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D228"/>
    <a:srgbClr val="133659"/>
    <a:srgbClr val="A20000"/>
    <a:srgbClr val="C70590"/>
    <a:srgbClr val="DBD600"/>
    <a:srgbClr val="DBE8EF"/>
    <a:srgbClr val="CBDFEF"/>
    <a:srgbClr val="CBE4F9"/>
    <a:srgbClr val="66FF33"/>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71481" autoAdjust="0"/>
  </p:normalViewPr>
  <p:slideViewPr>
    <p:cSldViewPr>
      <p:cViewPr varScale="1">
        <p:scale>
          <a:sx n="62" d="100"/>
          <a:sy n="62" d="100"/>
        </p:scale>
        <p:origin x="2035" y="48"/>
      </p:cViewPr>
      <p:guideLst>
        <p:guide orient="horz" pos="2160"/>
        <p:guide pos="2880"/>
      </p:guideLst>
    </p:cSldViewPr>
  </p:slideViewPr>
  <p:outlineViewPr>
    <p:cViewPr>
      <p:scale>
        <a:sx n="33" d="100"/>
        <a:sy n="33" d="100"/>
      </p:scale>
      <p:origin x="0" y="113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150" y="62"/>
      </p:cViewPr>
      <p:guideLst>
        <p:guide orient="horz" pos="3020"/>
        <p:guide pos="2300"/>
        <p:guide orient="horz" pos="3115"/>
        <p:guide pos="2396"/>
        <p:guide orient="horz" pos="2928"/>
        <p:guide pos="2208"/>
        <p:guide orient="horz" pos="3024"/>
        <p:guide orient="horz" pos="3119"/>
        <p:guide orient="horz" pos="2932"/>
        <p:guide pos="2304"/>
        <p:guide pos="2400"/>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oleObject" Target="file:///C:\Users\vegaxma1\Documents\-%20%20LFS\Presentations\Electrician%20Summit\Graphs%20for%20Electrician%20Presentation%20linked%20to%20economic%20situation%20report.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vegaxma1\Documents\-%20%20LFS\Presentations\Electrician%20Summit\Graphs%20for%20Electrician%20Presentation%20linked%20to%20economic%20situation%20report.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vegaxma1\Documents\-%20%20LFS\Presentations\Electrician%20Summit\Graphs%20for%20Electrician%20Presentation%20linked%20to%20economic%20situation%20report.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egaxma1\Documents\-%20%20LFS\Presentations\Electrician%20Summit\Graphs%20for%20Electrician%20Presentation%20linked%20to%20economic%20situation%20report%20broken%20link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vegaxma1\Documents\-%20%20LFS\Presentations\Electrician%20Summit\Graphs%20for%20Electrician%20Presentation%20linked%20to%20economic%20situation%20report.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vegaxma1\Documents\-%20%20LFS\Presentations\Electrician%20Summit\Graphs%20for%20Electrician%20Presentation%20linked%20to%20economic%20situation%20report.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1"/>
          <c:order val="0"/>
          <c:tx>
            <c:v>Texas</c:v>
          </c:tx>
          <c:spPr>
            <a:ln w="34925" cap="rnd">
              <a:solidFill>
                <a:srgbClr val="86BC25"/>
              </a:solidFill>
              <a:round/>
            </a:ln>
            <a:effectLst>
              <a:outerShdw blurRad="57150" dist="19050" dir="5400000" algn="ctr" rotWithShape="0">
                <a:srgbClr val="000000">
                  <a:alpha val="63000"/>
                </a:srgbClr>
              </a:outerShdw>
            </a:effectLst>
          </c:spPr>
          <c:marker>
            <c:symbol val="none"/>
          </c:marker>
          <c:dLbls>
            <c:dLbl>
              <c:idx val="214"/>
              <c:layout>
                <c:manualLayout>
                  <c:x val="-1.4684906810891064E-3"/>
                  <c:y val="3.9820271084898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6C-4A85-A3FB-65D9BFC134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mmm\-yy</c:formatCode>
              <c:ptCount val="24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formatCode="[$-409]mmm\-yy;@">
                <c:v>42705</c:v>
              </c:pt>
              <c:pt idx="204">
                <c:v>42736</c:v>
              </c:pt>
              <c:pt idx="205">
                <c:v>42767</c:v>
              </c:pt>
              <c:pt idx="206">
                <c:v>42795</c:v>
              </c:pt>
              <c:pt idx="207">
                <c:v>42826</c:v>
              </c:pt>
              <c:pt idx="208" formatCode="[$-409]mmm\-yy;@">
                <c:v>42856</c:v>
              </c:pt>
              <c:pt idx="209" formatCode="[$-409]mmm\-yy;@">
                <c:v>42887</c:v>
              </c:pt>
              <c:pt idx="210" formatCode="[$-409]mmm\-yy;@">
                <c:v>42917</c:v>
              </c:pt>
              <c:pt idx="211">
                <c:v>42948</c:v>
              </c:pt>
              <c:pt idx="212" formatCode="[$-409]mmm\-yy;@">
                <c:v>42979</c:v>
              </c:pt>
              <c:pt idx="213">
                <c:v>43009</c:v>
              </c:pt>
              <c:pt idx="214" formatCode="[$-409]mmm\-yy;@">
                <c:v>43040</c:v>
              </c:pt>
            </c:numLit>
          </c:cat>
          <c:val>
            <c:numLit>
              <c:formatCode>0.0%</c:formatCode>
              <c:ptCount val="246"/>
              <c:pt idx="0">
                <c:v>4.5999999999999999E-2</c:v>
              </c:pt>
              <c:pt idx="1">
                <c:v>4.5999999999999999E-2</c:v>
              </c:pt>
              <c:pt idx="2">
                <c:v>4.4999999999999998E-2</c:v>
              </c:pt>
              <c:pt idx="3">
                <c:v>4.4000000000000004E-2</c:v>
              </c:pt>
              <c:pt idx="4">
                <c:v>4.2999999999999997E-2</c:v>
              </c:pt>
              <c:pt idx="5">
                <c:v>4.2999999999999997E-2</c:v>
              </c:pt>
              <c:pt idx="6">
                <c:v>4.2000000000000003E-2</c:v>
              </c:pt>
              <c:pt idx="7">
                <c:v>4.2000000000000003E-2</c:v>
              </c:pt>
              <c:pt idx="8">
                <c:v>4.0999999999999995E-2</c:v>
              </c:pt>
              <c:pt idx="9">
                <c:v>4.0999999999999995E-2</c:v>
              </c:pt>
              <c:pt idx="10">
                <c:v>0.04</c:v>
              </c:pt>
              <c:pt idx="11">
                <c:v>0.04</c:v>
              </c:pt>
              <c:pt idx="12">
                <c:v>4.0999999999999995E-2</c:v>
              </c:pt>
              <c:pt idx="13">
                <c:v>4.2000000000000003E-2</c:v>
              </c:pt>
              <c:pt idx="14">
                <c:v>4.2999999999999997E-2</c:v>
              </c:pt>
              <c:pt idx="15">
                <c:v>4.4999999999999998E-2</c:v>
              </c:pt>
              <c:pt idx="16">
                <c:v>4.7E-2</c:v>
              </c:pt>
              <c:pt idx="17">
                <c:v>4.8000000000000001E-2</c:v>
              </c:pt>
              <c:pt idx="18">
                <c:v>0.05</c:v>
              </c:pt>
              <c:pt idx="19">
                <c:v>5.2000000000000005E-2</c:v>
              </c:pt>
              <c:pt idx="20">
                <c:v>5.4000000000000006E-2</c:v>
              </c:pt>
              <c:pt idx="21">
                <c:v>5.5999999999999994E-2</c:v>
              </c:pt>
              <c:pt idx="22">
                <c:v>5.7999999999999996E-2</c:v>
              </c:pt>
              <c:pt idx="23">
                <c:v>0.06</c:v>
              </c:pt>
              <c:pt idx="24">
                <c:v>6.0999999999999999E-2</c:v>
              </c:pt>
              <c:pt idx="25">
                <c:v>6.2E-2</c:v>
              </c:pt>
              <c:pt idx="26">
                <c:v>6.3E-2</c:v>
              </c:pt>
              <c:pt idx="27">
                <c:v>6.3E-2</c:v>
              </c:pt>
              <c:pt idx="28">
                <c:v>6.4000000000000001E-2</c:v>
              </c:pt>
              <c:pt idx="29">
                <c:v>6.4000000000000001E-2</c:v>
              </c:pt>
              <c:pt idx="30">
                <c:v>6.4000000000000001E-2</c:v>
              </c:pt>
              <c:pt idx="31">
                <c:v>6.4000000000000001E-2</c:v>
              </c:pt>
              <c:pt idx="32">
                <c:v>6.4000000000000001E-2</c:v>
              </c:pt>
              <c:pt idx="33">
                <c:v>6.5000000000000002E-2</c:v>
              </c:pt>
              <c:pt idx="34">
                <c:v>6.5000000000000002E-2</c:v>
              </c:pt>
              <c:pt idx="35">
                <c:v>6.6000000000000003E-2</c:v>
              </c:pt>
              <c:pt idx="36">
                <c:v>6.7000000000000004E-2</c:v>
              </c:pt>
              <c:pt idx="37">
                <c:v>6.7000000000000004E-2</c:v>
              </c:pt>
              <c:pt idx="38">
                <c:v>6.8000000000000005E-2</c:v>
              </c:pt>
              <c:pt idx="39">
                <c:v>6.8000000000000005E-2</c:v>
              </c:pt>
              <c:pt idx="40">
                <c:v>6.9000000000000006E-2</c:v>
              </c:pt>
              <c:pt idx="41">
                <c:v>6.9000000000000006E-2</c:v>
              </c:pt>
              <c:pt idx="42">
                <c:v>6.9000000000000006E-2</c:v>
              </c:pt>
              <c:pt idx="43">
                <c:v>6.8000000000000005E-2</c:v>
              </c:pt>
              <c:pt idx="44">
                <c:v>6.7000000000000004E-2</c:v>
              </c:pt>
              <c:pt idx="45">
                <c:v>6.5000000000000002E-2</c:v>
              </c:pt>
              <c:pt idx="46">
                <c:v>6.4000000000000001E-2</c:v>
              </c:pt>
              <c:pt idx="47">
                <c:v>6.3E-2</c:v>
              </c:pt>
              <c:pt idx="48">
                <c:v>6.2E-2</c:v>
              </c:pt>
              <c:pt idx="49">
                <c:v>6.2E-2</c:v>
              </c:pt>
              <c:pt idx="50">
                <c:v>6.0999999999999999E-2</c:v>
              </c:pt>
              <c:pt idx="51">
                <c:v>6.0999999999999999E-2</c:v>
              </c:pt>
              <c:pt idx="52">
                <c:v>0.06</c:v>
              </c:pt>
              <c:pt idx="53">
                <c:v>5.9000000000000004E-2</c:v>
              </c:pt>
              <c:pt idx="54">
                <c:v>5.7999999999999996E-2</c:v>
              </c:pt>
              <c:pt idx="55">
                <c:v>5.7999999999999996E-2</c:v>
              </c:pt>
              <c:pt idx="56">
                <c:v>5.7999999999999996E-2</c:v>
              </c:pt>
              <c:pt idx="57">
                <c:v>5.7999999999999996E-2</c:v>
              </c:pt>
              <c:pt idx="58">
                <c:v>5.7999999999999996E-2</c:v>
              </c:pt>
              <c:pt idx="59">
                <c:v>5.7000000000000002E-2</c:v>
              </c:pt>
              <c:pt idx="60">
                <c:v>5.7000000000000002E-2</c:v>
              </c:pt>
              <c:pt idx="61">
                <c:v>5.5999999999999994E-2</c:v>
              </c:pt>
              <c:pt idx="62">
                <c:v>5.5E-2</c:v>
              </c:pt>
              <c:pt idx="63">
                <c:v>5.4000000000000006E-2</c:v>
              </c:pt>
              <c:pt idx="64">
                <c:v>5.2999999999999999E-2</c:v>
              </c:pt>
              <c:pt idx="65">
                <c:v>5.2999999999999999E-2</c:v>
              </c:pt>
              <c:pt idx="66">
                <c:v>5.2000000000000005E-2</c:v>
              </c:pt>
              <c:pt idx="67">
                <c:v>5.2999999999999999E-2</c:v>
              </c:pt>
              <c:pt idx="68">
                <c:v>5.2999999999999999E-2</c:v>
              </c:pt>
              <c:pt idx="69">
                <c:v>5.2999999999999999E-2</c:v>
              </c:pt>
              <c:pt idx="70">
                <c:v>5.2999999999999999E-2</c:v>
              </c:pt>
              <c:pt idx="71">
                <c:v>5.2999999999999999E-2</c:v>
              </c:pt>
              <c:pt idx="72">
                <c:v>5.2000000000000005E-2</c:v>
              </c:pt>
              <c:pt idx="73">
                <c:v>5.2000000000000005E-2</c:v>
              </c:pt>
              <c:pt idx="74">
                <c:v>5.0999999999999997E-2</c:v>
              </c:pt>
              <c:pt idx="75">
                <c:v>5.0999999999999997E-2</c:v>
              </c:pt>
              <c:pt idx="76">
                <c:v>5.0999999999999997E-2</c:v>
              </c:pt>
              <c:pt idx="77">
                <c:v>0.05</c:v>
              </c:pt>
              <c:pt idx="78">
                <c:v>4.9000000000000002E-2</c:v>
              </c:pt>
              <c:pt idx="79">
                <c:v>4.8000000000000001E-2</c:v>
              </c:pt>
              <c:pt idx="80">
                <c:v>4.7E-2</c:v>
              </c:pt>
              <c:pt idx="81">
                <c:v>4.5999999999999999E-2</c:v>
              </c:pt>
              <c:pt idx="82">
                <c:v>4.4999999999999998E-2</c:v>
              </c:pt>
              <c:pt idx="83">
                <c:v>4.4000000000000004E-2</c:v>
              </c:pt>
              <c:pt idx="84">
                <c:v>4.4000000000000004E-2</c:v>
              </c:pt>
              <c:pt idx="85">
                <c:v>4.2999999999999997E-2</c:v>
              </c:pt>
              <c:pt idx="86">
                <c:v>4.2999999999999997E-2</c:v>
              </c:pt>
              <c:pt idx="87">
                <c:v>4.2000000000000003E-2</c:v>
              </c:pt>
              <c:pt idx="88">
                <c:v>4.2000000000000003E-2</c:v>
              </c:pt>
              <c:pt idx="89">
                <c:v>4.2000000000000003E-2</c:v>
              </c:pt>
              <c:pt idx="90">
                <c:v>4.2000000000000003E-2</c:v>
              </c:pt>
              <c:pt idx="91">
                <c:v>4.2999999999999997E-2</c:v>
              </c:pt>
              <c:pt idx="92">
                <c:v>4.2999999999999997E-2</c:v>
              </c:pt>
              <c:pt idx="93">
                <c:v>4.2999999999999997E-2</c:v>
              </c:pt>
              <c:pt idx="94">
                <c:v>4.2999999999999997E-2</c:v>
              </c:pt>
              <c:pt idx="95">
                <c:v>4.2999999999999997E-2</c:v>
              </c:pt>
              <c:pt idx="96">
                <c:v>4.2999999999999997E-2</c:v>
              </c:pt>
              <c:pt idx="97">
                <c:v>4.2999999999999997E-2</c:v>
              </c:pt>
              <c:pt idx="98">
                <c:v>4.4000000000000004E-2</c:v>
              </c:pt>
              <c:pt idx="99">
                <c:v>4.4000000000000004E-2</c:v>
              </c:pt>
              <c:pt idx="100">
                <c:v>4.4999999999999998E-2</c:v>
              </c:pt>
              <c:pt idx="101">
                <c:v>4.7E-2</c:v>
              </c:pt>
              <c:pt idx="102">
                <c:v>4.8000000000000001E-2</c:v>
              </c:pt>
              <c:pt idx="103">
                <c:v>0.05</c:v>
              </c:pt>
              <c:pt idx="104">
                <c:v>5.0999999999999997E-2</c:v>
              </c:pt>
              <c:pt idx="105">
                <c:v>5.2999999999999999E-2</c:v>
              </c:pt>
              <c:pt idx="106">
                <c:v>5.5999999999999994E-2</c:v>
              </c:pt>
              <c:pt idx="107">
                <c:v>5.7999999999999996E-2</c:v>
              </c:pt>
              <c:pt idx="108">
                <c:v>6.0999999999999999E-2</c:v>
              </c:pt>
              <c:pt idx="109">
                <c:v>6.3E-2</c:v>
              </c:pt>
              <c:pt idx="110">
                <c:v>6.5000000000000002E-2</c:v>
              </c:pt>
              <c:pt idx="111">
                <c:v>6.7000000000000004E-2</c:v>
              </c:pt>
              <c:pt idx="112">
                <c:v>7.5999999999999998E-2</c:v>
              </c:pt>
              <c:pt idx="113">
                <c:v>8.1000000000000003E-2</c:v>
              </c:pt>
              <c:pt idx="114">
                <c:v>8.3000000000000004E-2</c:v>
              </c:pt>
              <c:pt idx="115">
                <c:v>8.4000000000000005E-2</c:v>
              </c:pt>
              <c:pt idx="116">
                <c:v>8.4000000000000005E-2</c:v>
              </c:pt>
              <c:pt idx="117">
                <c:v>8.4000000000000005E-2</c:v>
              </c:pt>
              <c:pt idx="118">
                <c:v>8.3000000000000004E-2</c:v>
              </c:pt>
              <c:pt idx="119">
                <c:v>8.3000000000000004E-2</c:v>
              </c:pt>
              <c:pt idx="120">
                <c:v>8.3000000000000004E-2</c:v>
              </c:pt>
              <c:pt idx="121">
                <c:v>8.3000000000000004E-2</c:v>
              </c:pt>
              <c:pt idx="122">
                <c:v>8.3000000000000004E-2</c:v>
              </c:pt>
              <c:pt idx="123">
                <c:v>8.199999999999999E-2</c:v>
              </c:pt>
              <c:pt idx="124">
                <c:v>8.1000000000000003E-2</c:v>
              </c:pt>
              <c:pt idx="125">
                <c:v>0.08</c:v>
              </c:pt>
              <c:pt idx="126">
                <c:v>0.08</c:v>
              </c:pt>
              <c:pt idx="127">
                <c:v>0.08</c:v>
              </c:pt>
              <c:pt idx="128">
                <c:v>0.08</c:v>
              </c:pt>
              <c:pt idx="129">
                <c:v>0.08</c:v>
              </c:pt>
              <c:pt idx="130">
                <c:v>0.08</c:v>
              </c:pt>
              <c:pt idx="131">
                <c:v>0.08</c:v>
              </c:pt>
              <c:pt idx="132">
                <c:v>0.08</c:v>
              </c:pt>
              <c:pt idx="133">
                <c:v>7.9000000000000001E-2</c:v>
              </c:pt>
              <c:pt idx="134">
                <c:v>7.8E-2</c:v>
              </c:pt>
              <c:pt idx="135">
                <c:v>7.8E-2</c:v>
              </c:pt>
              <c:pt idx="136">
                <c:v>7.8E-2</c:v>
              </c:pt>
              <c:pt idx="137">
                <c:v>7.8E-2</c:v>
              </c:pt>
              <c:pt idx="138">
                <c:v>7.8E-2</c:v>
              </c:pt>
              <c:pt idx="139">
                <c:v>7.6999999999999999E-2</c:v>
              </c:pt>
              <c:pt idx="140">
                <c:v>7.5999999999999998E-2</c:v>
              </c:pt>
              <c:pt idx="141">
                <c:v>7.4999999999999997E-2</c:v>
              </c:pt>
              <c:pt idx="142">
                <c:v>7.2999999999999995E-2</c:v>
              </c:pt>
              <c:pt idx="143">
                <c:v>7.2000000000000008E-2</c:v>
              </c:pt>
              <c:pt idx="144">
                <c:v>7.0999999999999994E-2</c:v>
              </c:pt>
              <c:pt idx="145">
                <c:v>7.0000000000000007E-2</c:v>
              </c:pt>
              <c:pt idx="146">
                <c:v>6.9000000000000006E-2</c:v>
              </c:pt>
              <c:pt idx="147">
                <c:v>6.8000000000000005E-2</c:v>
              </c:pt>
              <c:pt idx="148">
                <c:v>6.8000000000000005E-2</c:v>
              </c:pt>
              <c:pt idx="149">
                <c:v>6.7000000000000004E-2</c:v>
              </c:pt>
              <c:pt idx="150">
                <c:v>6.6000000000000003E-2</c:v>
              </c:pt>
              <c:pt idx="151">
                <c:v>6.5000000000000002E-2</c:v>
              </c:pt>
              <c:pt idx="152">
                <c:v>6.4000000000000001E-2</c:v>
              </c:pt>
              <c:pt idx="153">
                <c:v>6.4000000000000001E-2</c:v>
              </c:pt>
              <c:pt idx="154">
                <c:v>6.4000000000000001E-2</c:v>
              </c:pt>
              <c:pt idx="155">
                <c:v>6.4000000000000001E-2</c:v>
              </c:pt>
              <c:pt idx="156">
                <c:v>6.4000000000000001E-2</c:v>
              </c:pt>
              <c:pt idx="157">
                <c:v>6.4000000000000001E-2</c:v>
              </c:pt>
              <c:pt idx="158">
                <c:v>6.4000000000000001E-2</c:v>
              </c:pt>
              <c:pt idx="159">
                <c:v>6.3E-2</c:v>
              </c:pt>
              <c:pt idx="160">
                <c:v>6.3E-2</c:v>
              </c:pt>
              <c:pt idx="161">
                <c:v>6.2E-2</c:v>
              </c:pt>
              <c:pt idx="162">
                <c:v>6.0999999999999999E-2</c:v>
              </c:pt>
              <c:pt idx="163">
                <c:v>0.06</c:v>
              </c:pt>
              <c:pt idx="164">
                <c:v>5.9000000000000004E-2</c:v>
              </c:pt>
              <c:pt idx="165">
                <c:v>5.9000000000000004E-2</c:v>
              </c:pt>
              <c:pt idx="166">
                <c:v>5.7999999999999996E-2</c:v>
              </c:pt>
              <c:pt idx="167">
                <c:v>5.7000000000000002E-2</c:v>
              </c:pt>
              <c:pt idx="168">
                <c:v>5.5999999999999994E-2</c:v>
              </c:pt>
              <c:pt idx="169">
                <c:v>5.5E-2</c:v>
              </c:pt>
              <c:pt idx="170">
                <c:v>5.4000000000000006E-2</c:v>
              </c:pt>
              <c:pt idx="171">
                <c:v>5.2999999999999999E-2</c:v>
              </c:pt>
              <c:pt idx="172">
                <c:v>5.2000000000000005E-2</c:v>
              </c:pt>
              <c:pt idx="173">
                <c:v>5.0999999999999997E-2</c:v>
              </c:pt>
              <c:pt idx="174">
                <c:v>0.05</c:v>
              </c:pt>
              <c:pt idx="175">
                <c:v>4.9000000000000002E-2</c:v>
              </c:pt>
              <c:pt idx="176">
                <c:v>4.8000000000000001E-2</c:v>
              </c:pt>
              <c:pt idx="177">
                <c:v>4.7E-2</c:v>
              </c:pt>
              <c:pt idx="178">
                <c:v>4.5999999999999999E-2</c:v>
              </c:pt>
              <c:pt idx="179">
                <c:v>4.4999999999999998E-2</c:v>
              </c:pt>
              <c:pt idx="180">
                <c:v>4.4000000000000004E-2</c:v>
              </c:pt>
              <c:pt idx="181">
                <c:v>4.4000000000000004E-2</c:v>
              </c:pt>
              <c:pt idx="182">
                <c:v>4.4000000000000004E-2</c:v>
              </c:pt>
              <c:pt idx="183">
                <c:v>4.4000000000000004E-2</c:v>
              </c:pt>
              <c:pt idx="184">
                <c:v>4.4000000000000004E-2</c:v>
              </c:pt>
              <c:pt idx="185">
                <c:v>4.4000000000000004E-2</c:v>
              </c:pt>
              <c:pt idx="186">
                <c:v>4.4000000000000004E-2</c:v>
              </c:pt>
              <c:pt idx="187">
                <c:v>4.4000000000000004E-2</c:v>
              </c:pt>
              <c:pt idx="188">
                <c:v>4.4999999999999998E-2</c:v>
              </c:pt>
              <c:pt idx="189">
                <c:v>4.4999999999999998E-2</c:v>
              </c:pt>
              <c:pt idx="190">
                <c:v>4.4999999999999998E-2</c:v>
              </c:pt>
              <c:pt idx="191">
                <c:v>4.4999999999999998E-2</c:v>
              </c:pt>
              <c:pt idx="192">
                <c:v>4.4999999999999998E-2</c:v>
              </c:pt>
              <c:pt idx="193">
                <c:v>4.5999999999999999E-2</c:v>
              </c:pt>
              <c:pt idx="194">
                <c:v>4.5999999999999999E-2</c:v>
              </c:pt>
              <c:pt idx="195">
                <c:v>4.5999999999999999E-2</c:v>
              </c:pt>
              <c:pt idx="196">
                <c:v>4.7E-2</c:v>
              </c:pt>
              <c:pt idx="197">
                <c:v>4.7E-2</c:v>
              </c:pt>
              <c:pt idx="198">
                <c:v>4.7E-2</c:v>
              </c:pt>
              <c:pt idx="199">
                <c:v>4.7E-2</c:v>
              </c:pt>
              <c:pt idx="200">
                <c:v>4.7E-2</c:v>
              </c:pt>
              <c:pt idx="201">
                <c:v>4.8000000000000001E-2</c:v>
              </c:pt>
              <c:pt idx="202">
                <c:v>4.8000000000000001E-2</c:v>
              </c:pt>
              <c:pt idx="203">
                <c:v>4.8000000000000001E-2</c:v>
              </c:pt>
              <c:pt idx="204">
                <c:v>4.8000000000000001E-2</c:v>
              </c:pt>
              <c:pt idx="205">
                <c:v>4.9000000000000002E-2</c:v>
              </c:pt>
              <c:pt idx="206">
                <c:v>0.05</c:v>
              </c:pt>
              <c:pt idx="207">
                <c:v>0.05</c:v>
              </c:pt>
              <c:pt idx="208">
                <c:v>4.8000000000000001E-2</c:v>
              </c:pt>
              <c:pt idx="209">
                <c:v>4.5999999999999999E-2</c:v>
              </c:pt>
              <c:pt idx="210">
                <c:v>4.2999999999999997E-2</c:v>
              </c:pt>
              <c:pt idx="211">
                <c:v>4.2000000000000003E-2</c:v>
              </c:pt>
              <c:pt idx="212">
                <c:v>0.04</c:v>
              </c:pt>
              <c:pt idx="213">
                <c:v>3.9E-2</c:v>
              </c:pt>
              <c:pt idx="214">
                <c:v>3.7999999999999999E-2</c:v>
              </c:pt>
            </c:numLit>
          </c:val>
          <c:smooth val="0"/>
          <c:extLst>
            <c:ext xmlns:c16="http://schemas.microsoft.com/office/drawing/2014/chart" uri="{C3380CC4-5D6E-409C-BE32-E72D297353CC}">
              <c16:uniqueId val="{00000001-F66C-4A85-A3FB-65D9BFC13404}"/>
            </c:ext>
          </c:extLst>
        </c:ser>
        <c:ser>
          <c:idx val="0"/>
          <c:order val="1"/>
          <c:tx>
            <c:v>US</c:v>
          </c:tx>
          <c:spPr>
            <a:ln w="34925" cap="rnd">
              <a:solidFill>
                <a:srgbClr val="133659"/>
              </a:solidFill>
              <a:round/>
            </a:ln>
            <a:effectLst>
              <a:outerShdw blurRad="57150" dist="19050" dir="5400000" algn="ctr" rotWithShape="0">
                <a:srgbClr val="000000">
                  <a:alpha val="63000"/>
                </a:srgbClr>
              </a:outerShdw>
            </a:effectLst>
          </c:spPr>
          <c:marker>
            <c:symbol val="none"/>
          </c:marker>
          <c:dLbls>
            <c:dLbl>
              <c:idx val="214"/>
              <c:layout>
                <c:manualLayout>
                  <c:x val="0"/>
                  <c:y val="-5.2692888527055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6C-4A85-A3FB-65D9BFC1340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mmm\-yy</c:formatCode>
              <c:ptCount val="246"/>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formatCode="[$-409]mmm\-yy;@">
                <c:v>42705</c:v>
              </c:pt>
              <c:pt idx="204">
                <c:v>42736</c:v>
              </c:pt>
              <c:pt idx="205">
                <c:v>42767</c:v>
              </c:pt>
              <c:pt idx="206">
                <c:v>42795</c:v>
              </c:pt>
              <c:pt idx="207">
                <c:v>42826</c:v>
              </c:pt>
              <c:pt idx="208" formatCode="[$-409]mmm\-yy;@">
                <c:v>42856</c:v>
              </c:pt>
              <c:pt idx="209" formatCode="[$-409]mmm\-yy;@">
                <c:v>42887</c:v>
              </c:pt>
              <c:pt idx="210" formatCode="[$-409]mmm\-yy;@">
                <c:v>42917</c:v>
              </c:pt>
              <c:pt idx="211">
                <c:v>42948</c:v>
              </c:pt>
              <c:pt idx="212" formatCode="[$-409]mmm\-yy;@">
                <c:v>42979</c:v>
              </c:pt>
              <c:pt idx="213">
                <c:v>43009</c:v>
              </c:pt>
              <c:pt idx="214" formatCode="[$-409]mmm\-yy;@">
                <c:v>43040</c:v>
              </c:pt>
            </c:numLit>
          </c:cat>
          <c:val>
            <c:numLit>
              <c:formatCode>0.0%</c:formatCode>
              <c:ptCount val="246"/>
              <c:pt idx="0">
                <c:v>0.04</c:v>
              </c:pt>
              <c:pt idx="1">
                <c:v>4.0999999999999995E-2</c:v>
              </c:pt>
              <c:pt idx="2">
                <c:v>0.04</c:v>
              </c:pt>
              <c:pt idx="3">
                <c:v>3.7999999999999999E-2</c:v>
              </c:pt>
              <c:pt idx="4">
                <c:v>0.04</c:v>
              </c:pt>
              <c:pt idx="5">
                <c:v>0.04</c:v>
              </c:pt>
              <c:pt idx="6">
                <c:v>0.04</c:v>
              </c:pt>
              <c:pt idx="7">
                <c:v>4.0999999999999995E-2</c:v>
              </c:pt>
              <c:pt idx="8">
                <c:v>3.9E-2</c:v>
              </c:pt>
              <c:pt idx="9">
                <c:v>3.9E-2</c:v>
              </c:pt>
              <c:pt idx="10">
                <c:v>3.9E-2</c:v>
              </c:pt>
              <c:pt idx="11">
                <c:v>3.9E-2</c:v>
              </c:pt>
              <c:pt idx="12">
                <c:v>4.2000000000000003E-2</c:v>
              </c:pt>
              <c:pt idx="13">
                <c:v>4.2000000000000003E-2</c:v>
              </c:pt>
              <c:pt idx="14">
                <c:v>4.2999999999999997E-2</c:v>
              </c:pt>
              <c:pt idx="15">
                <c:v>4.4000000000000004E-2</c:v>
              </c:pt>
              <c:pt idx="16">
                <c:v>4.2999999999999997E-2</c:v>
              </c:pt>
              <c:pt idx="17">
                <c:v>4.4999999999999998E-2</c:v>
              </c:pt>
              <c:pt idx="18">
                <c:v>4.5999999999999999E-2</c:v>
              </c:pt>
              <c:pt idx="19">
                <c:v>4.9000000000000002E-2</c:v>
              </c:pt>
              <c:pt idx="20">
                <c:v>0.05</c:v>
              </c:pt>
              <c:pt idx="21">
                <c:v>5.2999999999999999E-2</c:v>
              </c:pt>
              <c:pt idx="22">
                <c:v>5.5E-2</c:v>
              </c:pt>
              <c:pt idx="23">
                <c:v>5.7000000000000002E-2</c:v>
              </c:pt>
              <c:pt idx="24">
                <c:v>5.7000000000000002E-2</c:v>
              </c:pt>
              <c:pt idx="25">
                <c:v>5.7000000000000002E-2</c:v>
              </c:pt>
              <c:pt idx="26">
                <c:v>5.7000000000000002E-2</c:v>
              </c:pt>
              <c:pt idx="27">
                <c:v>5.9000000000000004E-2</c:v>
              </c:pt>
              <c:pt idx="28">
                <c:v>5.7999999999999996E-2</c:v>
              </c:pt>
              <c:pt idx="29">
                <c:v>5.7999999999999996E-2</c:v>
              </c:pt>
              <c:pt idx="30">
                <c:v>5.7999999999999996E-2</c:v>
              </c:pt>
              <c:pt idx="31">
                <c:v>5.7000000000000002E-2</c:v>
              </c:pt>
              <c:pt idx="32">
                <c:v>5.7000000000000002E-2</c:v>
              </c:pt>
              <c:pt idx="33">
                <c:v>5.7000000000000002E-2</c:v>
              </c:pt>
              <c:pt idx="34">
                <c:v>5.9000000000000004E-2</c:v>
              </c:pt>
              <c:pt idx="35">
                <c:v>0.06</c:v>
              </c:pt>
              <c:pt idx="36">
                <c:v>5.7999999999999996E-2</c:v>
              </c:pt>
              <c:pt idx="37">
                <c:v>5.9000000000000004E-2</c:v>
              </c:pt>
              <c:pt idx="38">
                <c:v>5.9000000000000004E-2</c:v>
              </c:pt>
              <c:pt idx="39">
                <c:v>0.06</c:v>
              </c:pt>
              <c:pt idx="40">
                <c:v>6.0999999999999999E-2</c:v>
              </c:pt>
              <c:pt idx="41">
                <c:v>6.3E-2</c:v>
              </c:pt>
              <c:pt idx="42">
                <c:v>6.2E-2</c:v>
              </c:pt>
              <c:pt idx="43">
                <c:v>6.0999999999999999E-2</c:v>
              </c:pt>
              <c:pt idx="44">
                <c:v>6.0999999999999999E-2</c:v>
              </c:pt>
              <c:pt idx="45">
                <c:v>0.06</c:v>
              </c:pt>
              <c:pt idx="46">
                <c:v>5.7999999999999996E-2</c:v>
              </c:pt>
              <c:pt idx="47">
                <c:v>5.7000000000000002E-2</c:v>
              </c:pt>
              <c:pt idx="48">
                <c:v>5.7000000000000002E-2</c:v>
              </c:pt>
              <c:pt idx="49">
                <c:v>5.5999999999999994E-2</c:v>
              </c:pt>
              <c:pt idx="50">
                <c:v>5.7999999999999996E-2</c:v>
              </c:pt>
              <c:pt idx="51">
                <c:v>5.5999999999999994E-2</c:v>
              </c:pt>
              <c:pt idx="52">
                <c:v>5.5999999999999994E-2</c:v>
              </c:pt>
              <c:pt idx="53">
                <c:v>5.5999999999999994E-2</c:v>
              </c:pt>
              <c:pt idx="54">
                <c:v>5.5E-2</c:v>
              </c:pt>
              <c:pt idx="55">
                <c:v>5.4000000000000006E-2</c:v>
              </c:pt>
              <c:pt idx="56">
                <c:v>5.4000000000000006E-2</c:v>
              </c:pt>
              <c:pt idx="57">
                <c:v>5.5E-2</c:v>
              </c:pt>
              <c:pt idx="58">
                <c:v>5.4000000000000006E-2</c:v>
              </c:pt>
              <c:pt idx="59">
                <c:v>5.4000000000000006E-2</c:v>
              </c:pt>
              <c:pt idx="60">
                <c:v>5.2999999999999999E-2</c:v>
              </c:pt>
              <c:pt idx="61">
                <c:v>5.4000000000000006E-2</c:v>
              </c:pt>
              <c:pt idx="62">
                <c:v>5.2000000000000005E-2</c:v>
              </c:pt>
              <c:pt idx="63">
                <c:v>5.2000000000000005E-2</c:v>
              </c:pt>
              <c:pt idx="64">
                <c:v>5.0999999999999997E-2</c:v>
              </c:pt>
              <c:pt idx="65">
                <c:v>0.05</c:v>
              </c:pt>
              <c:pt idx="66">
                <c:v>0.05</c:v>
              </c:pt>
              <c:pt idx="67">
                <c:v>4.9000000000000002E-2</c:v>
              </c:pt>
              <c:pt idx="68">
                <c:v>0.05</c:v>
              </c:pt>
              <c:pt idx="69">
                <c:v>0.05</c:v>
              </c:pt>
              <c:pt idx="70">
                <c:v>0.05</c:v>
              </c:pt>
              <c:pt idx="71">
                <c:v>4.9000000000000002E-2</c:v>
              </c:pt>
              <c:pt idx="72">
                <c:v>4.7E-2</c:v>
              </c:pt>
              <c:pt idx="73">
                <c:v>4.8000000000000001E-2</c:v>
              </c:pt>
              <c:pt idx="74">
                <c:v>4.7E-2</c:v>
              </c:pt>
              <c:pt idx="75">
                <c:v>4.7E-2</c:v>
              </c:pt>
              <c:pt idx="76">
                <c:v>4.5999999999999999E-2</c:v>
              </c:pt>
              <c:pt idx="77">
                <c:v>4.5999999999999999E-2</c:v>
              </c:pt>
              <c:pt idx="78">
                <c:v>4.7E-2</c:v>
              </c:pt>
              <c:pt idx="79">
                <c:v>4.7E-2</c:v>
              </c:pt>
              <c:pt idx="80">
                <c:v>4.4999999999999998E-2</c:v>
              </c:pt>
              <c:pt idx="81">
                <c:v>4.4000000000000004E-2</c:v>
              </c:pt>
              <c:pt idx="82">
                <c:v>4.4999999999999998E-2</c:v>
              </c:pt>
              <c:pt idx="83">
                <c:v>4.4000000000000004E-2</c:v>
              </c:pt>
              <c:pt idx="84">
                <c:v>4.5999999999999999E-2</c:v>
              </c:pt>
              <c:pt idx="85">
                <c:v>4.4999999999999998E-2</c:v>
              </c:pt>
              <c:pt idx="86">
                <c:v>4.4000000000000004E-2</c:v>
              </c:pt>
              <c:pt idx="87">
                <c:v>4.4999999999999998E-2</c:v>
              </c:pt>
              <c:pt idx="88">
                <c:v>4.4000000000000004E-2</c:v>
              </c:pt>
              <c:pt idx="89">
                <c:v>4.5999999999999999E-2</c:v>
              </c:pt>
              <c:pt idx="90">
                <c:v>4.7E-2</c:v>
              </c:pt>
              <c:pt idx="91">
                <c:v>4.5999999999999999E-2</c:v>
              </c:pt>
              <c:pt idx="92">
                <c:v>4.7E-2</c:v>
              </c:pt>
              <c:pt idx="93">
                <c:v>4.7E-2</c:v>
              </c:pt>
              <c:pt idx="94">
                <c:v>4.7E-2</c:v>
              </c:pt>
              <c:pt idx="95">
                <c:v>0.05</c:v>
              </c:pt>
              <c:pt idx="96">
                <c:v>0.05</c:v>
              </c:pt>
              <c:pt idx="97">
                <c:v>4.9000000000000002E-2</c:v>
              </c:pt>
              <c:pt idx="98">
                <c:v>5.0999999999999997E-2</c:v>
              </c:pt>
              <c:pt idx="99">
                <c:v>0.05</c:v>
              </c:pt>
              <c:pt idx="100">
                <c:v>5.4000000000000006E-2</c:v>
              </c:pt>
              <c:pt idx="101">
                <c:v>5.5999999999999994E-2</c:v>
              </c:pt>
              <c:pt idx="102">
                <c:v>5.7999999999999996E-2</c:v>
              </c:pt>
              <c:pt idx="103">
                <c:v>6.0999999999999999E-2</c:v>
              </c:pt>
              <c:pt idx="104">
                <c:v>6.0999999999999999E-2</c:v>
              </c:pt>
              <c:pt idx="105">
                <c:v>6.5000000000000002E-2</c:v>
              </c:pt>
              <c:pt idx="106">
                <c:v>6.8000000000000005E-2</c:v>
              </c:pt>
              <c:pt idx="107">
                <c:v>7.2999999999999995E-2</c:v>
              </c:pt>
              <c:pt idx="108">
                <c:v>7.8E-2</c:v>
              </c:pt>
              <c:pt idx="109">
                <c:v>8.3000000000000004E-2</c:v>
              </c:pt>
              <c:pt idx="110">
                <c:v>8.6999999999999994E-2</c:v>
              </c:pt>
              <c:pt idx="111">
                <c:v>0.09</c:v>
              </c:pt>
              <c:pt idx="112">
                <c:v>9.4E-2</c:v>
              </c:pt>
              <c:pt idx="113">
                <c:v>9.5000000000000001E-2</c:v>
              </c:pt>
              <c:pt idx="114">
                <c:v>9.5000000000000001E-2</c:v>
              </c:pt>
              <c:pt idx="115">
                <c:v>9.6000000000000002E-2</c:v>
              </c:pt>
              <c:pt idx="116">
                <c:v>9.8000000000000004E-2</c:v>
              </c:pt>
              <c:pt idx="117">
                <c:v>0.1</c:v>
              </c:pt>
              <c:pt idx="118">
                <c:v>9.9000000000000005E-2</c:v>
              </c:pt>
              <c:pt idx="119">
                <c:v>9.9000000000000005E-2</c:v>
              </c:pt>
              <c:pt idx="120">
                <c:v>9.8000000000000004E-2</c:v>
              </c:pt>
              <c:pt idx="121">
                <c:v>9.8000000000000004E-2</c:v>
              </c:pt>
              <c:pt idx="122">
                <c:v>9.9000000000000005E-2</c:v>
              </c:pt>
              <c:pt idx="123">
                <c:v>9.9000000000000005E-2</c:v>
              </c:pt>
              <c:pt idx="124">
                <c:v>9.6000000000000002E-2</c:v>
              </c:pt>
              <c:pt idx="125">
                <c:v>9.4E-2</c:v>
              </c:pt>
              <c:pt idx="126">
                <c:v>9.4E-2</c:v>
              </c:pt>
              <c:pt idx="127">
                <c:v>9.5000000000000001E-2</c:v>
              </c:pt>
              <c:pt idx="128">
                <c:v>9.5000000000000001E-2</c:v>
              </c:pt>
              <c:pt idx="129">
                <c:v>9.4E-2</c:v>
              </c:pt>
              <c:pt idx="130">
                <c:v>9.8000000000000004E-2</c:v>
              </c:pt>
              <c:pt idx="131">
                <c:v>9.3000000000000013E-2</c:v>
              </c:pt>
              <c:pt idx="132">
                <c:v>9.0999999999999998E-2</c:v>
              </c:pt>
              <c:pt idx="133">
                <c:v>0.09</c:v>
              </c:pt>
              <c:pt idx="134">
                <c:v>0.09</c:v>
              </c:pt>
              <c:pt idx="135">
                <c:v>9.0999999999999998E-2</c:v>
              </c:pt>
              <c:pt idx="136">
                <c:v>0.09</c:v>
              </c:pt>
              <c:pt idx="137">
                <c:v>9.0999999999999998E-2</c:v>
              </c:pt>
              <c:pt idx="138">
                <c:v>0.09</c:v>
              </c:pt>
              <c:pt idx="139">
                <c:v>0.09</c:v>
              </c:pt>
              <c:pt idx="140">
                <c:v>0.09</c:v>
              </c:pt>
              <c:pt idx="141">
                <c:v>8.8000000000000009E-2</c:v>
              </c:pt>
              <c:pt idx="142">
                <c:v>8.5999999999999993E-2</c:v>
              </c:pt>
              <c:pt idx="143">
                <c:v>8.5000000000000006E-2</c:v>
              </c:pt>
              <c:pt idx="144">
                <c:v>8.3000000000000004E-2</c:v>
              </c:pt>
              <c:pt idx="145">
                <c:v>8.3000000000000004E-2</c:v>
              </c:pt>
              <c:pt idx="146">
                <c:v>8.199999999999999E-2</c:v>
              </c:pt>
              <c:pt idx="147">
                <c:v>8.199999999999999E-2</c:v>
              </c:pt>
              <c:pt idx="148">
                <c:v>8.199999999999999E-2</c:v>
              </c:pt>
              <c:pt idx="149">
                <c:v>8.199999999999999E-2</c:v>
              </c:pt>
              <c:pt idx="150">
                <c:v>8.199999999999999E-2</c:v>
              </c:pt>
              <c:pt idx="151">
                <c:v>8.1000000000000003E-2</c:v>
              </c:pt>
              <c:pt idx="152">
                <c:v>7.8E-2</c:v>
              </c:pt>
              <c:pt idx="153">
                <c:v>7.8E-2</c:v>
              </c:pt>
              <c:pt idx="154">
                <c:v>7.6999999999999999E-2</c:v>
              </c:pt>
              <c:pt idx="155">
                <c:v>7.9000000000000001E-2</c:v>
              </c:pt>
              <c:pt idx="156">
                <c:v>0.08</c:v>
              </c:pt>
              <c:pt idx="157">
                <c:v>7.6999999999999999E-2</c:v>
              </c:pt>
              <c:pt idx="158">
                <c:v>7.4999999999999997E-2</c:v>
              </c:pt>
              <c:pt idx="159">
                <c:v>7.5999999999999998E-2</c:v>
              </c:pt>
              <c:pt idx="160">
                <c:v>7.4999999999999997E-2</c:v>
              </c:pt>
              <c:pt idx="161">
                <c:v>7.4999999999999997E-2</c:v>
              </c:pt>
              <c:pt idx="162">
                <c:v>7.2999999999999995E-2</c:v>
              </c:pt>
              <c:pt idx="163">
                <c:v>7.2999999999999995E-2</c:v>
              </c:pt>
              <c:pt idx="164">
                <c:v>7.2000000000000008E-2</c:v>
              </c:pt>
              <c:pt idx="165">
                <c:v>7.2000000000000008E-2</c:v>
              </c:pt>
              <c:pt idx="166">
                <c:v>6.9000000000000006E-2</c:v>
              </c:pt>
              <c:pt idx="167">
                <c:v>6.7000000000000004E-2</c:v>
              </c:pt>
              <c:pt idx="168">
                <c:v>6.6000000000000003E-2</c:v>
              </c:pt>
              <c:pt idx="169">
                <c:v>6.7000000000000004E-2</c:v>
              </c:pt>
              <c:pt idx="170">
                <c:v>6.7000000000000004E-2</c:v>
              </c:pt>
              <c:pt idx="171">
                <c:v>6.2E-2</c:v>
              </c:pt>
              <c:pt idx="172">
                <c:v>6.3E-2</c:v>
              </c:pt>
              <c:pt idx="173">
                <c:v>6.0999999999999999E-2</c:v>
              </c:pt>
              <c:pt idx="174">
                <c:v>6.2E-2</c:v>
              </c:pt>
              <c:pt idx="175">
                <c:v>6.2E-2</c:v>
              </c:pt>
              <c:pt idx="176">
                <c:v>5.9000000000000004E-2</c:v>
              </c:pt>
              <c:pt idx="177">
                <c:v>5.7000000000000002E-2</c:v>
              </c:pt>
              <c:pt idx="178">
                <c:v>5.7999999999999996E-2</c:v>
              </c:pt>
              <c:pt idx="179">
                <c:v>5.5999999999999994E-2</c:v>
              </c:pt>
              <c:pt idx="180">
                <c:v>5.7000000000000002E-2</c:v>
              </c:pt>
              <c:pt idx="181">
                <c:v>5.5E-2</c:v>
              </c:pt>
              <c:pt idx="182">
                <c:v>5.4000000000000006E-2</c:v>
              </c:pt>
              <c:pt idx="183">
                <c:v>5.4000000000000006E-2</c:v>
              </c:pt>
              <c:pt idx="184">
                <c:v>5.5E-2</c:v>
              </c:pt>
              <c:pt idx="185">
                <c:v>5.2999999999999999E-2</c:v>
              </c:pt>
              <c:pt idx="186">
                <c:v>5.2000000000000005E-2</c:v>
              </c:pt>
              <c:pt idx="187">
                <c:v>5.0999999999999997E-2</c:v>
              </c:pt>
              <c:pt idx="188">
                <c:v>0.05</c:v>
              </c:pt>
              <c:pt idx="189">
                <c:v>0.05</c:v>
              </c:pt>
              <c:pt idx="190">
                <c:v>0.05</c:v>
              </c:pt>
              <c:pt idx="191">
                <c:v>0.05</c:v>
              </c:pt>
              <c:pt idx="192">
                <c:v>4.9000000000000002E-2</c:v>
              </c:pt>
              <c:pt idx="193">
                <c:v>4.9000000000000002E-2</c:v>
              </c:pt>
              <c:pt idx="194">
                <c:v>0.05</c:v>
              </c:pt>
              <c:pt idx="195">
                <c:v>0.05</c:v>
              </c:pt>
              <c:pt idx="196">
                <c:v>4.7E-2</c:v>
              </c:pt>
              <c:pt idx="197">
                <c:v>4.9000000000000002E-2</c:v>
              </c:pt>
              <c:pt idx="198">
                <c:v>4.9000000000000002E-2</c:v>
              </c:pt>
              <c:pt idx="199">
                <c:v>4.9000000000000002E-2</c:v>
              </c:pt>
              <c:pt idx="200">
                <c:v>4.9000000000000002E-2</c:v>
              </c:pt>
              <c:pt idx="201">
                <c:v>4.8000000000000001E-2</c:v>
              </c:pt>
              <c:pt idx="202">
                <c:v>4.5999999999999999E-2</c:v>
              </c:pt>
              <c:pt idx="203">
                <c:v>4.7E-2</c:v>
              </c:pt>
              <c:pt idx="204">
                <c:v>4.8000000000000001E-2</c:v>
              </c:pt>
              <c:pt idx="205">
                <c:v>4.7E-2</c:v>
              </c:pt>
              <c:pt idx="206">
                <c:v>4.4999999999999998E-2</c:v>
              </c:pt>
              <c:pt idx="207">
                <c:v>4.4000000000000004E-2</c:v>
              </c:pt>
              <c:pt idx="208">
                <c:v>4.2999999999999997E-2</c:v>
              </c:pt>
              <c:pt idx="209">
                <c:v>4.4000000000000004E-2</c:v>
              </c:pt>
              <c:pt idx="210">
                <c:v>4.2999999999999997E-2</c:v>
              </c:pt>
              <c:pt idx="211">
                <c:v>4.4000000000000004E-2</c:v>
              </c:pt>
              <c:pt idx="212">
                <c:v>4.2000000000000003E-2</c:v>
              </c:pt>
              <c:pt idx="213">
                <c:v>4.0999999999999995E-2</c:v>
              </c:pt>
              <c:pt idx="214">
                <c:v>4.0999999999999995E-2</c:v>
              </c:pt>
            </c:numLit>
          </c:val>
          <c:smooth val="0"/>
          <c:extLst>
            <c:ext xmlns:c16="http://schemas.microsoft.com/office/drawing/2014/chart" uri="{C3380CC4-5D6E-409C-BE32-E72D297353CC}">
              <c16:uniqueId val="{00000003-F66C-4A85-A3FB-65D9BFC13404}"/>
            </c:ext>
          </c:extLst>
        </c:ser>
        <c:dLbls>
          <c:showLegendKey val="0"/>
          <c:showVal val="0"/>
          <c:showCatName val="0"/>
          <c:showSerName val="0"/>
          <c:showPercent val="0"/>
          <c:showBubbleSize val="0"/>
        </c:dLbls>
        <c:smooth val="0"/>
        <c:axId val="110705280"/>
        <c:axId val="110707072"/>
      </c:lineChart>
      <c:dateAx>
        <c:axId val="110705280"/>
        <c:scaling>
          <c:orientation val="minMax"/>
          <c:min val="38657"/>
        </c:scaling>
        <c:delete val="0"/>
        <c:axPos val="b"/>
        <c:numFmt formatCode="[$-409]mmm\-yy;@" sourceLinked="0"/>
        <c:majorTickMark val="none"/>
        <c:minorTickMark val="none"/>
        <c:tickLblPos val="low"/>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0707072"/>
        <c:crosses val="autoZero"/>
        <c:auto val="1"/>
        <c:lblOffset val="100"/>
        <c:baseTimeUnit val="months"/>
        <c:majorUnit val="12"/>
      </c:dateAx>
      <c:valAx>
        <c:axId val="11070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0705280"/>
        <c:crosses val="autoZero"/>
        <c:crossBetween val="between"/>
      </c:valAx>
      <c:spPr>
        <a:noFill/>
        <a:ln>
          <a:noFill/>
        </a:ln>
        <a:effectLst/>
      </c:spPr>
    </c:plotArea>
    <c:legend>
      <c:legendPos val="t"/>
      <c:layout>
        <c:manualLayout>
          <c:xMode val="edge"/>
          <c:yMode val="edge"/>
          <c:x val="0.36303481921149072"/>
          <c:y val="0.64216478190630055"/>
          <c:w val="0.25194900351699884"/>
          <c:h val="0.105352963250353"/>
        </c:manualLayout>
      </c:layout>
      <c:overlay val="0"/>
      <c:spPr>
        <a:solidFill>
          <a:schemeClr val="bg1"/>
        </a:solid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Average Wages</c:v>
                </c:pt>
              </c:strCache>
            </c:strRef>
          </c:tx>
          <c:spPr>
            <a:solidFill>
              <a:schemeClr val="tx2"/>
            </a:solidFill>
            <a:ln>
              <a:noFill/>
            </a:ln>
            <a:effectLst/>
          </c:spPr>
          <c:invertIfNegative val="0"/>
          <c:dPt>
            <c:idx val="1"/>
            <c:invertIfNegative val="0"/>
            <c:bubble3D val="0"/>
            <c:spPr>
              <a:solidFill>
                <a:srgbClr val="81D228"/>
              </a:solidFill>
              <a:ln>
                <a:noFill/>
              </a:ln>
              <a:effectLst/>
            </c:spPr>
            <c:extLst>
              <c:ext xmlns:c16="http://schemas.microsoft.com/office/drawing/2014/chart" uri="{C3380CC4-5D6E-409C-BE32-E72D297353CC}">
                <c16:uniqueId val="{00000000-BEBD-4079-9EB5-073967C7B2F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BD-4079-9EB5-073967C7B2F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BD-4079-9EB5-073967C7B2F1}"/>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Natural Resources and Mining</c:v>
                </c:pt>
                <c:pt idx="1">
                  <c:v>Construction</c:v>
                </c:pt>
                <c:pt idx="2">
                  <c:v>Manufacturing</c:v>
                </c:pt>
                <c:pt idx="3">
                  <c:v>Trade, Transportation and Utilities</c:v>
                </c:pt>
                <c:pt idx="4">
                  <c:v>Financial Activities</c:v>
                </c:pt>
                <c:pt idx="5">
                  <c:v>Professional and Business Services</c:v>
                </c:pt>
                <c:pt idx="6">
                  <c:v>Education and Health Services</c:v>
                </c:pt>
                <c:pt idx="7">
                  <c:v>Leisure and Hospitality</c:v>
                </c:pt>
                <c:pt idx="8">
                  <c:v>Other Services</c:v>
                </c:pt>
                <c:pt idx="9">
                  <c:v>Public Administration</c:v>
                </c:pt>
              </c:strCache>
            </c:strRef>
          </c:cat>
          <c:val>
            <c:numRef>
              <c:f>Sheet1!$B$2:$B$11</c:f>
              <c:numCache>
                <c:formatCode>"$"#,##0_);[Red]\("$"#,##0\)</c:formatCode>
                <c:ptCount val="10"/>
                <c:pt idx="0">
                  <c:v>58901</c:v>
                </c:pt>
                <c:pt idx="1">
                  <c:v>45064</c:v>
                </c:pt>
                <c:pt idx="2">
                  <c:v>52159</c:v>
                </c:pt>
                <c:pt idx="3">
                  <c:v>55722</c:v>
                </c:pt>
                <c:pt idx="4">
                  <c:v>59621</c:v>
                </c:pt>
                <c:pt idx="5">
                  <c:v>46853</c:v>
                </c:pt>
                <c:pt idx="6">
                  <c:v>45547</c:v>
                </c:pt>
                <c:pt idx="7">
                  <c:v>50911</c:v>
                </c:pt>
                <c:pt idx="8">
                  <c:v>47644</c:v>
                </c:pt>
                <c:pt idx="9">
                  <c:v>54686</c:v>
                </c:pt>
              </c:numCache>
            </c:numRef>
          </c:val>
          <c:extLst>
            <c:ext xmlns:c16="http://schemas.microsoft.com/office/drawing/2014/chart" uri="{C3380CC4-5D6E-409C-BE32-E72D297353CC}">
              <c16:uniqueId val="{00000000-6FA5-4C38-B2F1-160B6F38B142}"/>
            </c:ext>
          </c:extLst>
        </c:ser>
        <c:dLbls>
          <c:showLegendKey val="0"/>
          <c:showVal val="0"/>
          <c:showCatName val="0"/>
          <c:showSerName val="0"/>
          <c:showPercent val="0"/>
          <c:showBubbleSize val="0"/>
        </c:dLbls>
        <c:gapWidth val="182"/>
        <c:axId val="571074312"/>
        <c:axId val="571078248"/>
      </c:barChart>
      <c:catAx>
        <c:axId val="571074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078248"/>
        <c:crosses val="autoZero"/>
        <c:auto val="1"/>
        <c:lblAlgn val="ctr"/>
        <c:lblOffset val="100"/>
        <c:noMultiLvlLbl val="0"/>
      </c:catAx>
      <c:valAx>
        <c:axId val="571078248"/>
        <c:scaling>
          <c:orientation val="minMax"/>
        </c:scaling>
        <c:delete val="0"/>
        <c:axPos val="l"/>
        <c:majorGridlines>
          <c:spPr>
            <a:ln w="9525" cap="flat" cmpd="sng" algn="ctr">
              <a:solidFill>
                <a:schemeClr val="tx2">
                  <a:lumMod val="40000"/>
                  <a:lumOff val="60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1074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82492555714275"/>
          <c:y val="0"/>
          <c:w val="0.56404186013584623"/>
          <c:h val="0.88689640825447913"/>
        </c:manualLayout>
      </c:layout>
      <c:barChart>
        <c:barDir val="bar"/>
        <c:grouping val="stacked"/>
        <c:varyColors val="0"/>
        <c:ser>
          <c:idx val="0"/>
          <c:order val="0"/>
          <c:tx>
            <c:strRef>
              <c:f>Sheet1!$B$1</c:f>
              <c:strCache>
                <c:ptCount val="1"/>
                <c:pt idx="0">
                  <c:v>% Growth</c:v>
                </c:pt>
              </c:strCache>
            </c:strRef>
          </c:tx>
          <c:spPr>
            <a:solidFill>
              <a:srgbClr val="133659"/>
            </a:solidFill>
            <a:ln>
              <a:noFill/>
            </a:ln>
            <a:effectLst>
              <a:outerShdw blurRad="38100" dist="25400" dir="2700000" algn="br" rotWithShape="0">
                <a:srgbClr val="000000">
                  <a:alpha val="6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Electricians</c:v>
                </c:pt>
                <c:pt idx="1">
                  <c:v>Carpenters</c:v>
                </c:pt>
                <c:pt idx="2">
                  <c:v>Plumbers, Pipefitters, &amp; Steamfitters</c:v>
                </c:pt>
                <c:pt idx="3">
                  <c:v>Sheet Metal Workers</c:v>
                </c:pt>
                <c:pt idx="4">
                  <c:v>Structural Iron &amp; Steel Workers</c:v>
                </c:pt>
                <c:pt idx="5">
                  <c:v>Brickmasons &amp; Blockmasons</c:v>
                </c:pt>
                <c:pt idx="6">
                  <c:v>Glaziers</c:v>
                </c:pt>
                <c:pt idx="7">
                  <c:v>Insulation Workers, Mechanical</c:v>
                </c:pt>
                <c:pt idx="8">
                  <c:v>Reinforcing Iron &amp; Rebar Workers</c:v>
                </c:pt>
                <c:pt idx="9">
                  <c:v>Millwrights</c:v>
                </c:pt>
              </c:strCache>
            </c:strRef>
          </c:cat>
          <c:val>
            <c:numRef>
              <c:f>Sheet1!$B$2:$B$11</c:f>
              <c:numCache>
                <c:formatCode>0.0%</c:formatCode>
                <c:ptCount val="10"/>
                <c:pt idx="0">
                  <c:v>0.27796196126330486</c:v>
                </c:pt>
                <c:pt idx="1">
                  <c:v>0.22566111655239962</c:v>
                </c:pt>
                <c:pt idx="2">
                  <c:v>0.24714323677916558</c:v>
                </c:pt>
                <c:pt idx="3">
                  <c:v>0.21016949152542369</c:v>
                </c:pt>
                <c:pt idx="4">
                  <c:v>0.20689655172413793</c:v>
                </c:pt>
                <c:pt idx="5">
                  <c:v>0.337890625</c:v>
                </c:pt>
                <c:pt idx="6">
                  <c:v>0.19551934826883907</c:v>
                </c:pt>
                <c:pt idx="7">
                  <c:v>0.31938325991189426</c:v>
                </c:pt>
                <c:pt idx="8">
                  <c:v>0.44125326370757179</c:v>
                </c:pt>
                <c:pt idx="9">
                  <c:v>0.34276729559748426</c:v>
                </c:pt>
              </c:numCache>
            </c:numRef>
          </c:val>
          <c:extLst>
            <c:ext xmlns:c16="http://schemas.microsoft.com/office/drawing/2014/chart" uri="{C3380CC4-5D6E-409C-BE32-E72D297353CC}">
              <c16:uniqueId val="{00000000-4958-428A-BC13-8020ABCDB40C}"/>
            </c:ext>
          </c:extLst>
        </c:ser>
        <c:dLbls>
          <c:dLblPos val="inEnd"/>
          <c:showLegendKey val="0"/>
          <c:showVal val="1"/>
          <c:showCatName val="0"/>
          <c:showSerName val="0"/>
          <c:showPercent val="0"/>
          <c:showBubbleSize val="0"/>
        </c:dLbls>
        <c:gapWidth val="83"/>
        <c:overlap val="100"/>
        <c:axId val="116617216"/>
        <c:axId val="116619904"/>
      </c:barChart>
      <c:catAx>
        <c:axId val="116617216"/>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16619904"/>
        <c:crosses val="autoZero"/>
        <c:auto val="1"/>
        <c:lblAlgn val="ctr"/>
        <c:lblOffset val="100"/>
        <c:tickLblSkip val="1"/>
        <c:tickMarkSkip val="1"/>
        <c:noMultiLvlLbl val="0"/>
      </c:catAx>
      <c:valAx>
        <c:axId val="116619904"/>
        <c:scaling>
          <c:orientation val="minMax"/>
        </c:scaling>
        <c:delete val="0"/>
        <c:axPos val="t"/>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6617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tx2"/>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5.0925337632079971E-17"/>
                  <c:y val="0.23148148148148148"/>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E5-46F4-AEF3-6A89EBF725CD}"/>
                </c:ext>
              </c:extLst>
            </c:dLbl>
            <c:dLbl>
              <c:idx val="1"/>
              <c:layout>
                <c:manualLayout>
                  <c:x val="0"/>
                  <c:y val="0.30555555555555558"/>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E5-46F4-AEF3-6A89EBF725C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 Proj &amp; Wages'!$C$6:$D$6</c:f>
              <c:numCache>
                <c:formatCode>General</c:formatCode>
                <c:ptCount val="2"/>
                <c:pt idx="0">
                  <c:v>2014</c:v>
                </c:pt>
                <c:pt idx="1">
                  <c:v>2024</c:v>
                </c:pt>
              </c:numCache>
            </c:numRef>
          </c:cat>
          <c:val>
            <c:numRef>
              <c:f>'Data Proj &amp; Wages'!$C$7:$D$7</c:f>
              <c:numCache>
                <c:formatCode>#,##0</c:formatCode>
                <c:ptCount val="2"/>
                <c:pt idx="0">
                  <c:v>57310</c:v>
                </c:pt>
                <c:pt idx="1">
                  <c:v>73240</c:v>
                </c:pt>
              </c:numCache>
            </c:numRef>
          </c:val>
          <c:extLst>
            <c:ext xmlns:c16="http://schemas.microsoft.com/office/drawing/2014/chart" uri="{C3380CC4-5D6E-409C-BE32-E72D297353CC}">
              <c16:uniqueId val="{00000002-51E5-46F4-AEF3-6A89EBF725CD}"/>
            </c:ext>
          </c:extLst>
        </c:ser>
        <c:dLbls>
          <c:showLegendKey val="0"/>
          <c:showVal val="0"/>
          <c:showCatName val="0"/>
          <c:showSerName val="0"/>
          <c:showPercent val="0"/>
          <c:showBubbleSize val="0"/>
        </c:dLbls>
        <c:gapWidth val="150"/>
        <c:shape val="box"/>
        <c:axId val="750434088"/>
        <c:axId val="750434416"/>
        <c:axId val="0"/>
      </c:bar3DChart>
      <c:catAx>
        <c:axId val="750434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0434416"/>
        <c:crosses val="autoZero"/>
        <c:auto val="1"/>
        <c:lblAlgn val="ctr"/>
        <c:lblOffset val="100"/>
        <c:noMultiLvlLbl val="0"/>
      </c:catAx>
      <c:valAx>
        <c:axId val="75043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0434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5B29-4EA7-9695-7D83B8524F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29-4EA7-9695-7D83B8524F36}"/>
              </c:ext>
            </c:extLst>
          </c:dPt>
          <c:cat>
            <c:strRef>
              <c:f>'Data Proj &amp; Wages'!$B$11:$B$12</c:f>
              <c:strCache>
                <c:ptCount val="2"/>
                <c:pt idx="0">
                  <c:v>Due to Replacements</c:v>
                </c:pt>
                <c:pt idx="1">
                  <c:v>Due to Growth</c:v>
                </c:pt>
              </c:strCache>
            </c:strRef>
          </c:cat>
          <c:val>
            <c:numRef>
              <c:f>'Data Proj &amp; Wages'!$C$11:$C$12</c:f>
              <c:numCache>
                <c:formatCode>#,##0</c:formatCode>
                <c:ptCount val="2"/>
                <c:pt idx="0">
                  <c:v>875</c:v>
                </c:pt>
                <c:pt idx="1">
                  <c:v>1595</c:v>
                </c:pt>
              </c:numCache>
            </c:numRef>
          </c:val>
          <c:extLst>
            <c:ext xmlns:c16="http://schemas.microsoft.com/office/drawing/2014/chart" uri="{C3380CC4-5D6E-409C-BE32-E72D297353CC}">
              <c16:uniqueId val="{00000004-5B29-4EA7-9695-7D83B8524F3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tx2"/>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Proj &amp; Wages'!$B$15:$B$17</c:f>
              <c:strCache>
                <c:ptCount val="3"/>
                <c:pt idx="0">
                  <c:v>Entry-level</c:v>
                </c:pt>
                <c:pt idx="1">
                  <c:v>Median</c:v>
                </c:pt>
                <c:pt idx="2">
                  <c:v>Experienced</c:v>
                </c:pt>
              </c:strCache>
            </c:strRef>
          </c:cat>
          <c:val>
            <c:numRef>
              <c:f>'Data Proj &amp; Wages'!$C$15:$C$17</c:f>
              <c:numCache>
                <c:formatCode>"$"#,##0_);\("$"#,##0\)</c:formatCode>
                <c:ptCount val="3"/>
                <c:pt idx="0">
                  <c:v>31324</c:v>
                </c:pt>
                <c:pt idx="1">
                  <c:v>44018</c:v>
                </c:pt>
                <c:pt idx="2">
                  <c:v>53956</c:v>
                </c:pt>
              </c:numCache>
            </c:numRef>
          </c:val>
          <c:extLst>
            <c:ext xmlns:c16="http://schemas.microsoft.com/office/drawing/2014/chart" uri="{C3380CC4-5D6E-409C-BE32-E72D297353CC}">
              <c16:uniqueId val="{00000000-7BF1-404D-8844-71C3953A55E5}"/>
            </c:ext>
          </c:extLst>
        </c:ser>
        <c:dLbls>
          <c:showLegendKey val="0"/>
          <c:showVal val="0"/>
          <c:showCatName val="0"/>
          <c:showSerName val="0"/>
          <c:showPercent val="0"/>
          <c:showBubbleSize val="0"/>
        </c:dLbls>
        <c:gapWidth val="150"/>
        <c:shape val="box"/>
        <c:axId val="775422720"/>
        <c:axId val="775424032"/>
        <c:axId val="0"/>
      </c:bar3DChart>
      <c:catAx>
        <c:axId val="7754227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5424032"/>
        <c:crosses val="autoZero"/>
        <c:auto val="1"/>
        <c:lblAlgn val="ctr"/>
        <c:lblOffset val="100"/>
        <c:noMultiLvlLbl val="0"/>
      </c:catAx>
      <c:valAx>
        <c:axId val="7754240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5422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cat>
            <c:strRef>
              <c:f>Sheet1!$A$2:$A$11</c:f>
              <c:strCache>
                <c:ptCount val="10"/>
                <c:pt idx="0">
                  <c:v>Blueprints</c:v>
                </c:pt>
                <c:pt idx="1">
                  <c:v>Electrical systems</c:v>
                </c:pt>
                <c:pt idx="2">
                  <c:v>Switches</c:v>
                </c:pt>
                <c:pt idx="3">
                  <c:v>Preventive maintenance</c:v>
                </c:pt>
                <c:pt idx="4">
                  <c:v>Instrumentation</c:v>
                </c:pt>
                <c:pt idx="5">
                  <c:v>Ohmmeters</c:v>
                </c:pt>
                <c:pt idx="6">
                  <c:v>Voltmeters</c:v>
                </c:pt>
                <c:pt idx="7">
                  <c:v>Oscilloscopes</c:v>
                </c:pt>
                <c:pt idx="8">
                  <c:v>Bucket trucks</c:v>
                </c:pt>
                <c:pt idx="9">
                  <c:v>Power system modeling</c:v>
                </c:pt>
              </c:strCache>
            </c:strRef>
          </c:cat>
          <c:val>
            <c:numRef>
              <c:f>Sheet1!$B$2:$B$11</c:f>
              <c:numCache>
                <c:formatCode>#,##0</c:formatCode>
                <c:ptCount val="10"/>
                <c:pt idx="0">
                  <c:v>1148</c:v>
                </c:pt>
                <c:pt idx="1">
                  <c:v>1099</c:v>
                </c:pt>
                <c:pt idx="2">
                  <c:v>646</c:v>
                </c:pt>
                <c:pt idx="3">
                  <c:v>448</c:v>
                </c:pt>
                <c:pt idx="4">
                  <c:v>289</c:v>
                </c:pt>
                <c:pt idx="5">
                  <c:v>260</c:v>
                </c:pt>
                <c:pt idx="6">
                  <c:v>236</c:v>
                </c:pt>
                <c:pt idx="7">
                  <c:v>234</c:v>
                </c:pt>
                <c:pt idx="8">
                  <c:v>161</c:v>
                </c:pt>
                <c:pt idx="9">
                  <c:v>160</c:v>
                </c:pt>
              </c:numCache>
            </c:numRef>
          </c:val>
          <c:extLst>
            <c:ext xmlns:c16="http://schemas.microsoft.com/office/drawing/2014/chart" uri="{C3380CC4-5D6E-409C-BE32-E72D297353CC}">
              <c16:uniqueId val="{00000000-C64B-4324-9888-09B19282C2FE}"/>
            </c:ext>
          </c:extLst>
        </c:ser>
        <c:dLbls>
          <c:showLegendKey val="0"/>
          <c:showVal val="0"/>
          <c:showCatName val="0"/>
          <c:showSerName val="0"/>
          <c:showPercent val="0"/>
          <c:showBubbleSize val="0"/>
        </c:dLbls>
        <c:gapWidth val="150"/>
        <c:axId val="146147968"/>
        <c:axId val="146149760"/>
      </c:barChart>
      <c:catAx>
        <c:axId val="146147968"/>
        <c:scaling>
          <c:orientation val="maxMin"/>
        </c:scaling>
        <c:delete val="0"/>
        <c:axPos val="l"/>
        <c:numFmt formatCode="General" sourceLinked="0"/>
        <c:majorTickMark val="out"/>
        <c:minorTickMark val="none"/>
        <c:tickLblPos val="nextTo"/>
        <c:crossAx val="146149760"/>
        <c:crosses val="autoZero"/>
        <c:auto val="1"/>
        <c:lblAlgn val="ctr"/>
        <c:lblOffset val="100"/>
        <c:noMultiLvlLbl val="0"/>
      </c:catAx>
      <c:valAx>
        <c:axId val="146149760"/>
        <c:scaling>
          <c:orientation val="minMax"/>
        </c:scaling>
        <c:delete val="0"/>
        <c:axPos val="t"/>
        <c:majorGridlines/>
        <c:numFmt formatCode="#,##0" sourceLinked="1"/>
        <c:majorTickMark val="out"/>
        <c:minorTickMark val="none"/>
        <c:tickLblPos val="nextTo"/>
        <c:txPr>
          <a:bodyPr/>
          <a:lstStyle/>
          <a:p>
            <a:pPr>
              <a:defRPr sz="1600"/>
            </a:pPr>
            <a:endParaRPr lang="en-US"/>
          </a:p>
        </c:txPr>
        <c:crossAx val="14614796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cat>
            <c:strRef>
              <c:f>Sheet1!$A$2:$A$11</c:f>
              <c:strCache>
                <c:ptCount val="10"/>
                <c:pt idx="0">
                  <c:v>Driver's License</c:v>
                </c:pt>
                <c:pt idx="1">
                  <c:v>National Electrical Code</c:v>
                </c:pt>
                <c:pt idx="2">
                  <c:v>NCCER Electrical</c:v>
                </c:pt>
                <c:pt idx="3">
                  <c:v>Occupational Safety &amp; Health Administration Certification</c:v>
                </c:pt>
                <c:pt idx="4">
                  <c:v>Commercial Driver's License</c:v>
                </c:pt>
                <c:pt idx="5">
                  <c:v>National Fire Protection Association Standards</c:v>
                </c:pt>
                <c:pt idx="6">
                  <c:v>scaled agile framework</c:v>
                </c:pt>
                <c:pt idx="7">
                  <c:v>Secret Clearance</c:v>
                </c:pt>
                <c:pt idx="8">
                  <c:v>Mining Safety &amp; Health Administration Certification</c:v>
                </c:pt>
                <c:pt idx="9">
                  <c:v>Continuing Education</c:v>
                </c:pt>
              </c:strCache>
            </c:strRef>
          </c:cat>
          <c:val>
            <c:numRef>
              <c:f>Sheet1!$B$2:$B$11</c:f>
              <c:numCache>
                <c:formatCode>#,##0</c:formatCode>
                <c:ptCount val="10"/>
                <c:pt idx="0">
                  <c:v>1172</c:v>
                </c:pt>
                <c:pt idx="1">
                  <c:v>499</c:v>
                </c:pt>
                <c:pt idx="2">
                  <c:v>324</c:v>
                </c:pt>
                <c:pt idx="3">
                  <c:v>195</c:v>
                </c:pt>
                <c:pt idx="4">
                  <c:v>191</c:v>
                </c:pt>
                <c:pt idx="5">
                  <c:v>104</c:v>
                </c:pt>
                <c:pt idx="6">
                  <c:v>104</c:v>
                </c:pt>
                <c:pt idx="7">
                  <c:v>66</c:v>
                </c:pt>
                <c:pt idx="8">
                  <c:v>51</c:v>
                </c:pt>
                <c:pt idx="9">
                  <c:v>44</c:v>
                </c:pt>
              </c:numCache>
            </c:numRef>
          </c:val>
          <c:extLst>
            <c:ext xmlns:c16="http://schemas.microsoft.com/office/drawing/2014/chart" uri="{C3380CC4-5D6E-409C-BE32-E72D297353CC}">
              <c16:uniqueId val="{00000000-3929-4D76-9D63-07DB1701FA24}"/>
            </c:ext>
          </c:extLst>
        </c:ser>
        <c:dLbls>
          <c:showLegendKey val="0"/>
          <c:showVal val="0"/>
          <c:showCatName val="0"/>
          <c:showSerName val="0"/>
          <c:showPercent val="0"/>
          <c:showBubbleSize val="0"/>
        </c:dLbls>
        <c:gapWidth val="150"/>
        <c:axId val="146188160"/>
        <c:axId val="146189696"/>
      </c:barChart>
      <c:catAx>
        <c:axId val="146188160"/>
        <c:scaling>
          <c:orientation val="maxMin"/>
        </c:scaling>
        <c:delete val="0"/>
        <c:axPos val="l"/>
        <c:numFmt formatCode="General" sourceLinked="0"/>
        <c:majorTickMark val="out"/>
        <c:minorTickMark val="none"/>
        <c:tickLblPos val="nextTo"/>
        <c:txPr>
          <a:bodyPr/>
          <a:lstStyle/>
          <a:p>
            <a:pPr>
              <a:defRPr sz="1400"/>
            </a:pPr>
            <a:endParaRPr lang="en-US"/>
          </a:p>
        </c:txPr>
        <c:crossAx val="146189696"/>
        <c:crosses val="autoZero"/>
        <c:auto val="1"/>
        <c:lblAlgn val="ctr"/>
        <c:lblOffset val="100"/>
        <c:noMultiLvlLbl val="0"/>
      </c:catAx>
      <c:valAx>
        <c:axId val="146189696"/>
        <c:scaling>
          <c:orientation val="minMax"/>
        </c:scaling>
        <c:delete val="0"/>
        <c:axPos val="t"/>
        <c:majorGridlines/>
        <c:numFmt formatCode="#,##0" sourceLinked="1"/>
        <c:majorTickMark val="out"/>
        <c:minorTickMark val="none"/>
        <c:tickLblPos val="nextTo"/>
        <c:txPr>
          <a:bodyPr/>
          <a:lstStyle/>
          <a:p>
            <a:pPr>
              <a:defRPr sz="1600"/>
            </a:pPr>
            <a:endParaRPr lang="en-US"/>
          </a:p>
        </c:txPr>
        <c:crossAx val="146188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cat>
            <c:strRef>
              <c:f>Sheet1!$A$2:$A$11</c:f>
              <c:strCache>
                <c:ptCount val="10"/>
                <c:pt idx="0">
                  <c:v>Troubleshooting</c:v>
                </c:pt>
                <c:pt idx="1">
                  <c:v>Oral and written communication</c:v>
                </c:pt>
                <c:pt idx="2">
                  <c:v>Problem solving</c:v>
                </c:pt>
                <c:pt idx="3">
                  <c:v>Integrity</c:v>
                </c:pt>
                <c:pt idx="4">
                  <c:v>Clean Driving Record</c:v>
                </c:pt>
                <c:pt idx="5">
                  <c:v>Self-starting / Self-motivated</c:v>
                </c:pt>
                <c:pt idx="6">
                  <c:v>Dependability</c:v>
                </c:pt>
                <c:pt idx="7">
                  <c:v>Detail oriented</c:v>
                </c:pt>
                <c:pt idx="8">
                  <c:v>Critical thinking</c:v>
                </c:pt>
                <c:pt idx="9">
                  <c:v>Team-oriented, teamwork</c:v>
                </c:pt>
              </c:strCache>
            </c:strRef>
          </c:cat>
          <c:val>
            <c:numRef>
              <c:f>Sheet1!$B$2:$B$11</c:f>
              <c:numCache>
                <c:formatCode>#,##0</c:formatCode>
                <c:ptCount val="10"/>
                <c:pt idx="0">
                  <c:v>890</c:v>
                </c:pt>
                <c:pt idx="1">
                  <c:v>469</c:v>
                </c:pt>
                <c:pt idx="2">
                  <c:v>319</c:v>
                </c:pt>
                <c:pt idx="3">
                  <c:v>318</c:v>
                </c:pt>
                <c:pt idx="4">
                  <c:v>262</c:v>
                </c:pt>
                <c:pt idx="5">
                  <c:v>223</c:v>
                </c:pt>
                <c:pt idx="6">
                  <c:v>177</c:v>
                </c:pt>
                <c:pt idx="7">
                  <c:v>170</c:v>
                </c:pt>
                <c:pt idx="8">
                  <c:v>167</c:v>
                </c:pt>
                <c:pt idx="9">
                  <c:v>146</c:v>
                </c:pt>
              </c:numCache>
            </c:numRef>
          </c:val>
          <c:extLst>
            <c:ext xmlns:c16="http://schemas.microsoft.com/office/drawing/2014/chart" uri="{C3380CC4-5D6E-409C-BE32-E72D297353CC}">
              <c16:uniqueId val="{00000000-C90C-48AD-8841-808EF60852A3}"/>
            </c:ext>
          </c:extLst>
        </c:ser>
        <c:dLbls>
          <c:showLegendKey val="0"/>
          <c:showVal val="0"/>
          <c:showCatName val="0"/>
          <c:showSerName val="0"/>
          <c:showPercent val="0"/>
          <c:showBubbleSize val="0"/>
        </c:dLbls>
        <c:gapWidth val="150"/>
        <c:axId val="146092800"/>
        <c:axId val="146094336"/>
      </c:barChart>
      <c:catAx>
        <c:axId val="146092800"/>
        <c:scaling>
          <c:orientation val="maxMin"/>
        </c:scaling>
        <c:delete val="0"/>
        <c:axPos val="l"/>
        <c:numFmt formatCode="General" sourceLinked="0"/>
        <c:majorTickMark val="out"/>
        <c:minorTickMark val="none"/>
        <c:tickLblPos val="nextTo"/>
        <c:crossAx val="146094336"/>
        <c:crosses val="autoZero"/>
        <c:auto val="1"/>
        <c:lblAlgn val="ctr"/>
        <c:lblOffset val="100"/>
        <c:noMultiLvlLbl val="0"/>
      </c:catAx>
      <c:valAx>
        <c:axId val="146094336"/>
        <c:scaling>
          <c:orientation val="minMax"/>
        </c:scaling>
        <c:delete val="0"/>
        <c:axPos val="t"/>
        <c:majorGridlines/>
        <c:numFmt formatCode="#,##0" sourceLinked="1"/>
        <c:majorTickMark val="out"/>
        <c:minorTickMark val="none"/>
        <c:tickLblPos val="nextTo"/>
        <c:txPr>
          <a:bodyPr/>
          <a:lstStyle/>
          <a:p>
            <a:pPr>
              <a:defRPr sz="1600"/>
            </a:pPr>
            <a:endParaRPr lang="en-US"/>
          </a:p>
        </c:txPr>
        <c:crossAx val="14609280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Estimate</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cat>
            <c:strRef>
              <c:f>Sheet1!$A$2:$A$8</c:f>
              <c:strCache>
                <c:ptCount val="6"/>
                <c:pt idx="0">
                  <c:v>16-24</c:v>
                </c:pt>
                <c:pt idx="1">
                  <c:v>25-34</c:v>
                </c:pt>
                <c:pt idx="2">
                  <c:v>35-44</c:v>
                </c:pt>
                <c:pt idx="3">
                  <c:v>45-54</c:v>
                </c:pt>
                <c:pt idx="4">
                  <c:v>55-64</c:v>
                </c:pt>
                <c:pt idx="5">
                  <c:v>65+</c:v>
                </c:pt>
              </c:strCache>
            </c:strRef>
          </c:cat>
          <c:val>
            <c:numRef>
              <c:f>Sheet1!$B$2:$B$8</c:f>
              <c:numCache>
                <c:formatCode>General</c:formatCode>
                <c:ptCount val="7"/>
                <c:pt idx="0">
                  <c:v>7492</c:v>
                </c:pt>
                <c:pt idx="1">
                  <c:v>17298</c:v>
                </c:pt>
                <c:pt idx="2">
                  <c:v>16787</c:v>
                </c:pt>
                <c:pt idx="3">
                  <c:v>14475</c:v>
                </c:pt>
                <c:pt idx="4">
                  <c:v>8863</c:v>
                </c:pt>
                <c:pt idx="5">
                  <c:v>2647</c:v>
                </c:pt>
              </c:numCache>
            </c:numRef>
          </c:val>
          <c:extLst>
            <c:ext xmlns:c16="http://schemas.microsoft.com/office/drawing/2014/chart" uri="{C3380CC4-5D6E-409C-BE32-E72D297353CC}">
              <c16:uniqueId val="{00000000-2272-4997-95EB-0CB96027A3EA}"/>
            </c:ext>
          </c:extLst>
        </c:ser>
        <c:dLbls>
          <c:showLegendKey val="0"/>
          <c:showVal val="0"/>
          <c:showCatName val="0"/>
          <c:showSerName val="0"/>
          <c:showPercent val="0"/>
          <c:showBubbleSize val="0"/>
        </c:dLbls>
        <c:gapWidth val="100"/>
        <c:overlap val="-24"/>
        <c:axId val="149072128"/>
        <c:axId val="149086208"/>
      </c:barChart>
      <c:catAx>
        <c:axId val="1490721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9086208"/>
        <c:crosses val="autoZero"/>
        <c:auto val="1"/>
        <c:lblAlgn val="ctr"/>
        <c:lblOffset val="100"/>
        <c:noMultiLvlLbl val="0"/>
      </c:catAx>
      <c:valAx>
        <c:axId val="14908620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9072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Estimate</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dLbls>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Sheet1!$A$2:$A$7</c:f>
              <c:strCache>
                <c:ptCount val="6"/>
                <c:pt idx="0">
                  <c:v>Less than High School</c:v>
                </c:pt>
                <c:pt idx="1">
                  <c:v>High school graduate (includes equivalency)</c:v>
                </c:pt>
                <c:pt idx="2">
                  <c:v>Some college, no degree</c:v>
                </c:pt>
                <c:pt idx="3">
                  <c:v>Associate's degree</c:v>
                </c:pt>
                <c:pt idx="4">
                  <c:v>Bachelor's degree</c:v>
                </c:pt>
                <c:pt idx="5">
                  <c:v>Graduate or professional degree</c:v>
                </c:pt>
              </c:strCache>
            </c:strRef>
          </c:cat>
          <c:val>
            <c:numRef>
              <c:f>Sheet1!$B$2:$B$7</c:f>
              <c:numCache>
                <c:formatCode>General</c:formatCode>
                <c:ptCount val="6"/>
                <c:pt idx="0">
                  <c:v>12890</c:v>
                </c:pt>
                <c:pt idx="1">
                  <c:v>27119</c:v>
                </c:pt>
                <c:pt idx="2">
                  <c:v>20141</c:v>
                </c:pt>
                <c:pt idx="3">
                  <c:v>4735</c:v>
                </c:pt>
                <c:pt idx="4">
                  <c:v>2511</c:v>
                </c:pt>
                <c:pt idx="5">
                  <c:v>166</c:v>
                </c:pt>
              </c:numCache>
            </c:numRef>
          </c:val>
          <c:extLst>
            <c:ext xmlns:c16="http://schemas.microsoft.com/office/drawing/2014/chart" uri="{C3380CC4-5D6E-409C-BE32-E72D297353CC}">
              <c16:uniqueId val="{00000000-2272-4997-95EB-0CB96027A3EA}"/>
            </c:ext>
          </c:extLst>
        </c:ser>
        <c:dLbls>
          <c:showLegendKey val="0"/>
          <c:showVal val="0"/>
          <c:showCatName val="0"/>
          <c:showSerName val="0"/>
          <c:showPercent val="0"/>
          <c:showBubbleSize val="0"/>
        </c:dLbls>
        <c:gapWidth val="100"/>
        <c:overlap val="-24"/>
        <c:axId val="149072128"/>
        <c:axId val="149086208"/>
      </c:barChart>
      <c:catAx>
        <c:axId val="1490721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9086208"/>
        <c:crosses val="autoZero"/>
        <c:auto val="1"/>
        <c:lblAlgn val="ctr"/>
        <c:lblOffset val="100"/>
        <c:noMultiLvlLbl val="0"/>
      </c:catAx>
      <c:valAx>
        <c:axId val="14908620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9072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64464120053434E-2"/>
          <c:y val="2.9592034691315747E-2"/>
          <c:w val="0.92123063268822192"/>
          <c:h val="0.79994426622598103"/>
        </c:manualLayout>
      </c:layout>
      <c:lineChart>
        <c:grouping val="standard"/>
        <c:varyColors val="0"/>
        <c:ser>
          <c:idx val="0"/>
          <c:order val="0"/>
          <c:spPr>
            <a:ln w="31750" cap="rnd">
              <a:solidFill>
                <a:schemeClr val="accent1"/>
              </a:solidFill>
              <a:round/>
            </a:ln>
            <a:effectLst>
              <a:outerShdw blurRad="38100" dist="25400" dir="2700000" algn="br" rotWithShape="0">
                <a:srgbClr val="000000">
                  <a:alpha val="60000"/>
                </a:srgbClr>
              </a:outerShdw>
            </a:effectLst>
          </c:spPr>
          <c:marker>
            <c:symbol val="none"/>
          </c:marker>
          <c:val>
            <c:numRef>
              <c:f>{1}</c:f>
            </c:numRef>
          </c:val>
          <c:smooth val="0"/>
          <c:extLst>
            <c:ext xmlns:c16="http://schemas.microsoft.com/office/drawing/2014/chart" uri="{C3380CC4-5D6E-409C-BE32-E72D297353CC}">
              <c16:uniqueId val="{0000000E-DA01-424E-83A7-D080E8D482B5}"/>
            </c:ext>
          </c:extLst>
        </c:ser>
        <c:dLbls>
          <c:showLegendKey val="0"/>
          <c:showVal val="0"/>
          <c:showCatName val="0"/>
          <c:showSerName val="0"/>
          <c:showPercent val="0"/>
          <c:showBubbleSize val="0"/>
        </c:dLbls>
        <c:marker val="1"/>
        <c:smooth val="0"/>
        <c:axId val="123389056"/>
        <c:axId val="123390592"/>
      </c:lineChart>
      <c:dateAx>
        <c:axId val="123389056"/>
        <c:scaling>
          <c:orientation val="minMax"/>
          <c:max val="129"/>
          <c:min val="9"/>
        </c:scaling>
        <c:delete val="0"/>
        <c:axPos val="b"/>
        <c:numFmt formatCode="[$-409]mmm\-yy;@" sourceLinked="0"/>
        <c:majorTickMark val="out"/>
        <c:minorTickMark val="none"/>
        <c:tickLblPos val="low"/>
        <c:spPr>
          <a:noFill/>
          <a:ln w="9525" cap="flat" cmpd="sng" algn="ctr">
            <a:solidFill>
              <a:schemeClr val="tx2">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23390592"/>
        <c:crosses val="autoZero"/>
        <c:auto val="0"/>
        <c:lblOffset val="100"/>
        <c:baseTimeUnit val="months"/>
        <c:majorUnit val="12"/>
        <c:majorTimeUnit val="months"/>
      </c:dateAx>
      <c:valAx>
        <c:axId val="12339059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3389056"/>
        <c:crosses val="autoZero"/>
        <c:crossBetween val="midCat"/>
        <c:majorUnit val="2.0000000000000004E-2"/>
      </c:valAx>
      <c:spPr>
        <a:noFill/>
        <a:ln>
          <a:noFill/>
        </a:ln>
        <a:effectLst/>
      </c:spPr>
    </c:plotArea>
    <c:legend>
      <c:legendPos val="b"/>
      <c:layout>
        <c:manualLayout>
          <c:xMode val="edge"/>
          <c:yMode val="edge"/>
          <c:x val="0.79884700018558297"/>
          <c:y val="0.58180288237450983"/>
          <c:w val="0.11737333969617435"/>
          <c:h val="0.14668961959865515"/>
        </c:manualLayout>
      </c:layout>
      <c:overlay val="0"/>
      <c:spPr>
        <a:solidFill>
          <a:schemeClr val="bg1"/>
        </a:solidFill>
        <a:ln>
          <a:solidFill>
            <a:schemeClr val="tx1"/>
          </a:solid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v>Texas</c:v>
          </c:tx>
          <c:spPr>
            <a:ln w="34925" cap="rnd">
              <a:solidFill>
                <a:srgbClr val="86BC25"/>
              </a:solidFill>
              <a:round/>
            </a:ln>
            <a:effectLst>
              <a:outerShdw blurRad="57150" dist="19050" dir="5400000" algn="ctr" rotWithShape="0">
                <a:srgbClr val="000000">
                  <a:alpha val="63000"/>
                </a:srgbClr>
              </a:outerShdw>
            </a:effectLst>
          </c:spPr>
          <c:marker>
            <c:symbol val="none"/>
          </c:marker>
          <c:dLbls>
            <c:dLbl>
              <c:idx val="323"/>
              <c:layout>
                <c:manualLayout>
                  <c:x val="-7.3421439060206654E-3"/>
                  <c:y val="-2.42792109256449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54-47D5-B8A6-0B8F5D7D12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mmm\-yy</c:formatCode>
              <c:ptCount val="334"/>
              <c:pt idx="0">
                <c:v>33208</c:v>
              </c:pt>
              <c:pt idx="1">
                <c:v>33239</c:v>
              </c:pt>
              <c:pt idx="2">
                <c:v>33270</c:v>
              </c:pt>
              <c:pt idx="3">
                <c:v>33298</c:v>
              </c:pt>
              <c:pt idx="4">
                <c:v>33329</c:v>
              </c:pt>
              <c:pt idx="5">
                <c:v>33359</c:v>
              </c:pt>
              <c:pt idx="6">
                <c:v>33390</c:v>
              </c:pt>
              <c:pt idx="7">
                <c:v>33420</c:v>
              </c:pt>
              <c:pt idx="8">
                <c:v>33451</c:v>
              </c:pt>
              <c:pt idx="9">
                <c:v>33482</c:v>
              </c:pt>
              <c:pt idx="10">
                <c:v>33512</c:v>
              </c:pt>
              <c:pt idx="11">
                <c:v>33543</c:v>
              </c:pt>
              <c:pt idx="12">
                <c:v>33573</c:v>
              </c:pt>
              <c:pt idx="13">
                <c:v>33604</c:v>
              </c:pt>
              <c:pt idx="14">
                <c:v>33635</c:v>
              </c:pt>
              <c:pt idx="15">
                <c:v>33664</c:v>
              </c:pt>
              <c:pt idx="16">
                <c:v>33695</c:v>
              </c:pt>
              <c:pt idx="17">
                <c:v>33725</c:v>
              </c:pt>
              <c:pt idx="18">
                <c:v>33756</c:v>
              </c:pt>
              <c:pt idx="19">
                <c:v>33786</c:v>
              </c:pt>
              <c:pt idx="20">
                <c:v>33817</c:v>
              </c:pt>
              <c:pt idx="21">
                <c:v>33848</c:v>
              </c:pt>
              <c:pt idx="22">
                <c:v>33878</c:v>
              </c:pt>
              <c:pt idx="23">
                <c:v>33909</c:v>
              </c:pt>
              <c:pt idx="24">
                <c:v>33939</c:v>
              </c:pt>
              <c:pt idx="25">
                <c:v>33970</c:v>
              </c:pt>
              <c:pt idx="26">
                <c:v>34001</c:v>
              </c:pt>
              <c:pt idx="27">
                <c:v>34029</c:v>
              </c:pt>
              <c:pt idx="28">
                <c:v>34060</c:v>
              </c:pt>
              <c:pt idx="29">
                <c:v>34090</c:v>
              </c:pt>
              <c:pt idx="30">
                <c:v>34121</c:v>
              </c:pt>
              <c:pt idx="31">
                <c:v>34151</c:v>
              </c:pt>
              <c:pt idx="32">
                <c:v>34182</c:v>
              </c:pt>
              <c:pt idx="33">
                <c:v>34213</c:v>
              </c:pt>
              <c:pt idx="34">
                <c:v>34243</c:v>
              </c:pt>
              <c:pt idx="35">
                <c:v>34274</c:v>
              </c:pt>
              <c:pt idx="36">
                <c:v>34304</c:v>
              </c:pt>
              <c:pt idx="37">
                <c:v>34335</c:v>
              </c:pt>
              <c:pt idx="38">
                <c:v>34366</c:v>
              </c:pt>
              <c:pt idx="39">
                <c:v>34394</c:v>
              </c:pt>
              <c:pt idx="40">
                <c:v>34425</c:v>
              </c:pt>
              <c:pt idx="41">
                <c:v>34455</c:v>
              </c:pt>
              <c:pt idx="42">
                <c:v>34486</c:v>
              </c:pt>
              <c:pt idx="43">
                <c:v>34516</c:v>
              </c:pt>
              <c:pt idx="44">
                <c:v>34547</c:v>
              </c:pt>
              <c:pt idx="45">
                <c:v>34578</c:v>
              </c:pt>
              <c:pt idx="46">
                <c:v>34608</c:v>
              </c:pt>
              <c:pt idx="47">
                <c:v>34639</c:v>
              </c:pt>
              <c:pt idx="48">
                <c:v>34669</c:v>
              </c:pt>
              <c:pt idx="49">
                <c:v>34700</c:v>
              </c:pt>
              <c:pt idx="50">
                <c:v>34731</c:v>
              </c:pt>
              <c:pt idx="51">
                <c:v>34759</c:v>
              </c:pt>
              <c:pt idx="52">
                <c:v>34790</c:v>
              </c:pt>
              <c:pt idx="53">
                <c:v>34820</c:v>
              </c:pt>
              <c:pt idx="54">
                <c:v>34851</c:v>
              </c:pt>
              <c:pt idx="55">
                <c:v>34881</c:v>
              </c:pt>
              <c:pt idx="56">
                <c:v>34912</c:v>
              </c:pt>
              <c:pt idx="57">
                <c:v>34943</c:v>
              </c:pt>
              <c:pt idx="58">
                <c:v>34973</c:v>
              </c:pt>
              <c:pt idx="59">
                <c:v>35004</c:v>
              </c:pt>
              <c:pt idx="60">
                <c:v>35034</c:v>
              </c:pt>
              <c:pt idx="61">
                <c:v>35065</c:v>
              </c:pt>
              <c:pt idx="62">
                <c:v>35096</c:v>
              </c:pt>
              <c:pt idx="63">
                <c:v>35125</c:v>
              </c:pt>
              <c:pt idx="64">
                <c:v>35156</c:v>
              </c:pt>
              <c:pt idx="65">
                <c:v>35186</c:v>
              </c:pt>
              <c:pt idx="66">
                <c:v>35217</c:v>
              </c:pt>
              <c:pt idx="67">
                <c:v>35247</c:v>
              </c:pt>
              <c:pt idx="68">
                <c:v>35278</c:v>
              </c:pt>
              <c:pt idx="69">
                <c:v>35309</c:v>
              </c:pt>
              <c:pt idx="70">
                <c:v>35339</c:v>
              </c:pt>
              <c:pt idx="71">
                <c:v>35370</c:v>
              </c:pt>
              <c:pt idx="72">
                <c:v>35400</c:v>
              </c:pt>
              <c:pt idx="73">
                <c:v>35431</c:v>
              </c:pt>
              <c:pt idx="74">
                <c:v>35462</c:v>
              </c:pt>
              <c:pt idx="75">
                <c:v>35490</c:v>
              </c:pt>
              <c:pt idx="76">
                <c:v>35521</c:v>
              </c:pt>
              <c:pt idx="77">
                <c:v>35551</c:v>
              </c:pt>
              <c:pt idx="78">
                <c:v>35582</c:v>
              </c:pt>
              <c:pt idx="79">
                <c:v>35612</c:v>
              </c:pt>
              <c:pt idx="80">
                <c:v>35643</c:v>
              </c:pt>
              <c:pt idx="81">
                <c:v>35674</c:v>
              </c:pt>
              <c:pt idx="82">
                <c:v>35704</c:v>
              </c:pt>
              <c:pt idx="83">
                <c:v>35735</c:v>
              </c:pt>
              <c:pt idx="84">
                <c:v>35765</c:v>
              </c:pt>
              <c:pt idx="85">
                <c:v>35796</c:v>
              </c:pt>
              <c:pt idx="86">
                <c:v>35827</c:v>
              </c:pt>
              <c:pt idx="87">
                <c:v>35855</c:v>
              </c:pt>
              <c:pt idx="88">
                <c:v>35886</c:v>
              </c:pt>
              <c:pt idx="89">
                <c:v>35916</c:v>
              </c:pt>
              <c:pt idx="90">
                <c:v>35947</c:v>
              </c:pt>
              <c:pt idx="91">
                <c:v>35977</c:v>
              </c:pt>
              <c:pt idx="92">
                <c:v>36008</c:v>
              </c:pt>
              <c:pt idx="93">
                <c:v>36039</c:v>
              </c:pt>
              <c:pt idx="94">
                <c:v>36069</c:v>
              </c:pt>
              <c:pt idx="95">
                <c:v>36100</c:v>
              </c:pt>
              <c:pt idx="96">
                <c:v>36130</c:v>
              </c:pt>
              <c:pt idx="97">
                <c:v>36161</c:v>
              </c:pt>
              <c:pt idx="98">
                <c:v>36192</c:v>
              </c:pt>
              <c:pt idx="99">
                <c:v>36220</c:v>
              </c:pt>
              <c:pt idx="100">
                <c:v>36251</c:v>
              </c:pt>
              <c:pt idx="101">
                <c:v>36281</c:v>
              </c:pt>
              <c:pt idx="102">
                <c:v>36312</c:v>
              </c:pt>
              <c:pt idx="103">
                <c:v>36342</c:v>
              </c:pt>
              <c:pt idx="104">
                <c:v>36373</c:v>
              </c:pt>
              <c:pt idx="105">
                <c:v>36404</c:v>
              </c:pt>
              <c:pt idx="106">
                <c:v>36434</c:v>
              </c:pt>
              <c:pt idx="107">
                <c:v>36465</c:v>
              </c:pt>
              <c:pt idx="108">
                <c:v>36495</c:v>
              </c:pt>
              <c:pt idx="109">
                <c:v>36526</c:v>
              </c:pt>
              <c:pt idx="110">
                <c:v>36557</c:v>
              </c:pt>
              <c:pt idx="111">
                <c:v>36586</c:v>
              </c:pt>
              <c:pt idx="112">
                <c:v>36617</c:v>
              </c:pt>
              <c:pt idx="113">
                <c:v>36647</c:v>
              </c:pt>
              <c:pt idx="114">
                <c:v>36678</c:v>
              </c:pt>
              <c:pt idx="115">
                <c:v>36708</c:v>
              </c:pt>
              <c:pt idx="116">
                <c:v>36739</c:v>
              </c:pt>
              <c:pt idx="117">
                <c:v>36770</c:v>
              </c:pt>
              <c:pt idx="118">
                <c:v>36800</c:v>
              </c:pt>
              <c:pt idx="119">
                <c:v>36831</c:v>
              </c:pt>
              <c:pt idx="120">
                <c:v>36861</c:v>
              </c:pt>
              <c:pt idx="121">
                <c:v>36892</c:v>
              </c:pt>
              <c:pt idx="122">
                <c:v>36923</c:v>
              </c:pt>
              <c:pt idx="123">
                <c:v>36951</c:v>
              </c:pt>
              <c:pt idx="124">
                <c:v>36982</c:v>
              </c:pt>
              <c:pt idx="125">
                <c:v>37012</c:v>
              </c:pt>
              <c:pt idx="126">
                <c:v>37043</c:v>
              </c:pt>
              <c:pt idx="127">
                <c:v>37073</c:v>
              </c:pt>
              <c:pt idx="128">
                <c:v>37104</c:v>
              </c:pt>
              <c:pt idx="129">
                <c:v>37135</c:v>
              </c:pt>
              <c:pt idx="130">
                <c:v>37165</c:v>
              </c:pt>
              <c:pt idx="131">
                <c:v>37196</c:v>
              </c:pt>
              <c:pt idx="132">
                <c:v>37226</c:v>
              </c:pt>
              <c:pt idx="133">
                <c:v>37257</c:v>
              </c:pt>
              <c:pt idx="134">
                <c:v>37288</c:v>
              </c:pt>
              <c:pt idx="135">
                <c:v>37316</c:v>
              </c:pt>
              <c:pt idx="136">
                <c:v>37347</c:v>
              </c:pt>
              <c:pt idx="137">
                <c:v>37377</c:v>
              </c:pt>
              <c:pt idx="138">
                <c:v>37408</c:v>
              </c:pt>
              <c:pt idx="139">
                <c:v>37438</c:v>
              </c:pt>
              <c:pt idx="140">
                <c:v>37469</c:v>
              </c:pt>
              <c:pt idx="141">
                <c:v>37500</c:v>
              </c:pt>
              <c:pt idx="142">
                <c:v>37530</c:v>
              </c:pt>
              <c:pt idx="143">
                <c:v>37561</c:v>
              </c:pt>
              <c:pt idx="144">
                <c:v>37591</c:v>
              </c:pt>
              <c:pt idx="145">
                <c:v>37622</c:v>
              </c:pt>
              <c:pt idx="146">
                <c:v>37653</c:v>
              </c:pt>
              <c:pt idx="147">
                <c:v>37681</c:v>
              </c:pt>
              <c:pt idx="148">
                <c:v>37712</c:v>
              </c:pt>
              <c:pt idx="149">
                <c:v>37742</c:v>
              </c:pt>
              <c:pt idx="150">
                <c:v>37773</c:v>
              </c:pt>
              <c:pt idx="151">
                <c:v>37803</c:v>
              </c:pt>
              <c:pt idx="152">
                <c:v>37834</c:v>
              </c:pt>
              <c:pt idx="153">
                <c:v>37865</c:v>
              </c:pt>
              <c:pt idx="154">
                <c:v>37895</c:v>
              </c:pt>
              <c:pt idx="155">
                <c:v>37926</c:v>
              </c:pt>
              <c:pt idx="156">
                <c:v>37956</c:v>
              </c:pt>
              <c:pt idx="157">
                <c:v>37987</c:v>
              </c:pt>
              <c:pt idx="158">
                <c:v>38018</c:v>
              </c:pt>
              <c:pt idx="159">
                <c:v>38047</c:v>
              </c:pt>
              <c:pt idx="160">
                <c:v>38078</c:v>
              </c:pt>
              <c:pt idx="161">
                <c:v>38108</c:v>
              </c:pt>
              <c:pt idx="162">
                <c:v>38139</c:v>
              </c:pt>
              <c:pt idx="163">
                <c:v>38169</c:v>
              </c:pt>
              <c:pt idx="164">
                <c:v>38200</c:v>
              </c:pt>
              <c:pt idx="165">
                <c:v>38231</c:v>
              </c:pt>
              <c:pt idx="166">
                <c:v>38261</c:v>
              </c:pt>
              <c:pt idx="167">
                <c:v>38292</c:v>
              </c:pt>
              <c:pt idx="168">
                <c:v>38322</c:v>
              </c:pt>
              <c:pt idx="169">
                <c:v>38353</c:v>
              </c:pt>
              <c:pt idx="170">
                <c:v>38384</c:v>
              </c:pt>
              <c:pt idx="171">
                <c:v>38412</c:v>
              </c:pt>
              <c:pt idx="172">
                <c:v>38443</c:v>
              </c:pt>
              <c:pt idx="173">
                <c:v>38473</c:v>
              </c:pt>
              <c:pt idx="174">
                <c:v>38504</c:v>
              </c:pt>
              <c:pt idx="175">
                <c:v>38534</c:v>
              </c:pt>
              <c:pt idx="176">
                <c:v>38565</c:v>
              </c:pt>
              <c:pt idx="177">
                <c:v>38596</c:v>
              </c:pt>
              <c:pt idx="178">
                <c:v>38626</c:v>
              </c:pt>
              <c:pt idx="179">
                <c:v>38657</c:v>
              </c:pt>
              <c:pt idx="180">
                <c:v>38687</c:v>
              </c:pt>
              <c:pt idx="181">
                <c:v>38718</c:v>
              </c:pt>
              <c:pt idx="182">
                <c:v>38749</c:v>
              </c:pt>
              <c:pt idx="183">
                <c:v>38777</c:v>
              </c:pt>
              <c:pt idx="184">
                <c:v>38808</c:v>
              </c:pt>
              <c:pt idx="185">
                <c:v>38838</c:v>
              </c:pt>
              <c:pt idx="186">
                <c:v>38869</c:v>
              </c:pt>
              <c:pt idx="187">
                <c:v>38899</c:v>
              </c:pt>
              <c:pt idx="188">
                <c:v>38930</c:v>
              </c:pt>
              <c:pt idx="189">
                <c:v>38961</c:v>
              </c:pt>
              <c:pt idx="190">
                <c:v>38991</c:v>
              </c:pt>
              <c:pt idx="191">
                <c:v>39022</c:v>
              </c:pt>
              <c:pt idx="192">
                <c:v>39052</c:v>
              </c:pt>
              <c:pt idx="193">
                <c:v>39083</c:v>
              </c:pt>
              <c:pt idx="194">
                <c:v>39114</c:v>
              </c:pt>
              <c:pt idx="195">
                <c:v>39142</c:v>
              </c:pt>
              <c:pt idx="196">
                <c:v>39173</c:v>
              </c:pt>
              <c:pt idx="197">
                <c:v>39203</c:v>
              </c:pt>
              <c:pt idx="198">
                <c:v>39234</c:v>
              </c:pt>
              <c:pt idx="199">
                <c:v>39264</c:v>
              </c:pt>
              <c:pt idx="200">
                <c:v>39295</c:v>
              </c:pt>
              <c:pt idx="201">
                <c:v>39326</c:v>
              </c:pt>
              <c:pt idx="202">
                <c:v>39356</c:v>
              </c:pt>
              <c:pt idx="203">
                <c:v>39387</c:v>
              </c:pt>
              <c:pt idx="204">
                <c:v>39417</c:v>
              </c:pt>
              <c:pt idx="205">
                <c:v>39448</c:v>
              </c:pt>
              <c:pt idx="206">
                <c:v>39479</c:v>
              </c:pt>
              <c:pt idx="207">
                <c:v>39508</c:v>
              </c:pt>
              <c:pt idx="208">
                <c:v>39539</c:v>
              </c:pt>
              <c:pt idx="209">
                <c:v>39569</c:v>
              </c:pt>
              <c:pt idx="210">
                <c:v>39600</c:v>
              </c:pt>
              <c:pt idx="211">
                <c:v>39630</c:v>
              </c:pt>
              <c:pt idx="212">
                <c:v>39661</c:v>
              </c:pt>
              <c:pt idx="213">
                <c:v>39692</c:v>
              </c:pt>
              <c:pt idx="214">
                <c:v>39722</c:v>
              </c:pt>
              <c:pt idx="215">
                <c:v>39753</c:v>
              </c:pt>
              <c:pt idx="216">
                <c:v>39783</c:v>
              </c:pt>
              <c:pt idx="217">
                <c:v>39814</c:v>
              </c:pt>
              <c:pt idx="218">
                <c:v>39845</c:v>
              </c:pt>
              <c:pt idx="219">
                <c:v>39873</c:v>
              </c:pt>
              <c:pt idx="220">
                <c:v>39904</c:v>
              </c:pt>
              <c:pt idx="221">
                <c:v>39934</c:v>
              </c:pt>
              <c:pt idx="222">
                <c:v>39965</c:v>
              </c:pt>
              <c:pt idx="223">
                <c:v>39995</c:v>
              </c:pt>
              <c:pt idx="224">
                <c:v>40026</c:v>
              </c:pt>
              <c:pt idx="225">
                <c:v>40057</c:v>
              </c:pt>
              <c:pt idx="226">
                <c:v>40087</c:v>
              </c:pt>
              <c:pt idx="227">
                <c:v>40118</c:v>
              </c:pt>
              <c:pt idx="228">
                <c:v>40148</c:v>
              </c:pt>
              <c:pt idx="229">
                <c:v>40179</c:v>
              </c:pt>
              <c:pt idx="230">
                <c:v>40210</c:v>
              </c:pt>
              <c:pt idx="231">
                <c:v>40238</c:v>
              </c:pt>
              <c:pt idx="232">
                <c:v>40269</c:v>
              </c:pt>
              <c:pt idx="233">
                <c:v>40299</c:v>
              </c:pt>
              <c:pt idx="234">
                <c:v>40330</c:v>
              </c:pt>
              <c:pt idx="235">
                <c:v>40360</c:v>
              </c:pt>
              <c:pt idx="236">
                <c:v>40391</c:v>
              </c:pt>
              <c:pt idx="237">
                <c:v>40422</c:v>
              </c:pt>
              <c:pt idx="238">
                <c:v>40452</c:v>
              </c:pt>
              <c:pt idx="239">
                <c:v>40483</c:v>
              </c:pt>
              <c:pt idx="240">
                <c:v>40513</c:v>
              </c:pt>
              <c:pt idx="241">
                <c:v>40544</c:v>
              </c:pt>
              <c:pt idx="242">
                <c:v>40575</c:v>
              </c:pt>
              <c:pt idx="243">
                <c:v>40603</c:v>
              </c:pt>
              <c:pt idx="244">
                <c:v>40634</c:v>
              </c:pt>
              <c:pt idx="245">
                <c:v>40664</c:v>
              </c:pt>
              <c:pt idx="246">
                <c:v>40695</c:v>
              </c:pt>
              <c:pt idx="247">
                <c:v>40725</c:v>
              </c:pt>
              <c:pt idx="248">
                <c:v>40756</c:v>
              </c:pt>
              <c:pt idx="249">
                <c:v>40787</c:v>
              </c:pt>
              <c:pt idx="250">
                <c:v>40817</c:v>
              </c:pt>
              <c:pt idx="251">
                <c:v>40848</c:v>
              </c:pt>
              <c:pt idx="252">
                <c:v>40878</c:v>
              </c:pt>
              <c:pt idx="253">
                <c:v>40909</c:v>
              </c:pt>
              <c:pt idx="254">
                <c:v>40940</c:v>
              </c:pt>
              <c:pt idx="255">
                <c:v>40969</c:v>
              </c:pt>
              <c:pt idx="256">
                <c:v>41000</c:v>
              </c:pt>
              <c:pt idx="257">
                <c:v>41030</c:v>
              </c:pt>
              <c:pt idx="258">
                <c:v>41061</c:v>
              </c:pt>
              <c:pt idx="259">
                <c:v>41091</c:v>
              </c:pt>
              <c:pt idx="260">
                <c:v>41122</c:v>
              </c:pt>
              <c:pt idx="261">
                <c:v>41153</c:v>
              </c:pt>
              <c:pt idx="262">
                <c:v>41183</c:v>
              </c:pt>
              <c:pt idx="263">
                <c:v>41214</c:v>
              </c:pt>
              <c:pt idx="264">
                <c:v>41244</c:v>
              </c:pt>
              <c:pt idx="265">
                <c:v>41275</c:v>
              </c:pt>
              <c:pt idx="266">
                <c:v>41306</c:v>
              </c:pt>
              <c:pt idx="267">
                <c:v>41334</c:v>
              </c:pt>
              <c:pt idx="268">
                <c:v>41365</c:v>
              </c:pt>
              <c:pt idx="269">
                <c:v>41395</c:v>
              </c:pt>
              <c:pt idx="270">
                <c:v>41426</c:v>
              </c:pt>
              <c:pt idx="271">
                <c:v>41456</c:v>
              </c:pt>
              <c:pt idx="272">
                <c:v>41487</c:v>
              </c:pt>
              <c:pt idx="273">
                <c:v>41518</c:v>
              </c:pt>
              <c:pt idx="274">
                <c:v>41548</c:v>
              </c:pt>
              <c:pt idx="275">
                <c:v>41579</c:v>
              </c:pt>
              <c:pt idx="276">
                <c:v>41609</c:v>
              </c:pt>
              <c:pt idx="277">
                <c:v>41640</c:v>
              </c:pt>
              <c:pt idx="278">
                <c:v>41671</c:v>
              </c:pt>
              <c:pt idx="279">
                <c:v>41699</c:v>
              </c:pt>
              <c:pt idx="280">
                <c:v>41730</c:v>
              </c:pt>
              <c:pt idx="281">
                <c:v>41760</c:v>
              </c:pt>
              <c:pt idx="282">
                <c:v>41791</c:v>
              </c:pt>
              <c:pt idx="283">
                <c:v>41821</c:v>
              </c:pt>
              <c:pt idx="284">
                <c:v>41852</c:v>
              </c:pt>
              <c:pt idx="285">
                <c:v>41883</c:v>
              </c:pt>
              <c:pt idx="286">
                <c:v>41913</c:v>
              </c:pt>
              <c:pt idx="287">
                <c:v>41944</c:v>
              </c:pt>
              <c:pt idx="288">
                <c:v>41974</c:v>
              </c:pt>
              <c:pt idx="289">
                <c:v>42005</c:v>
              </c:pt>
              <c:pt idx="290">
                <c:v>42036</c:v>
              </c:pt>
              <c:pt idx="291">
                <c:v>42064</c:v>
              </c:pt>
              <c:pt idx="292">
                <c:v>42095</c:v>
              </c:pt>
              <c:pt idx="293">
                <c:v>42125</c:v>
              </c:pt>
              <c:pt idx="294">
                <c:v>42156</c:v>
              </c:pt>
              <c:pt idx="295">
                <c:v>42186</c:v>
              </c:pt>
              <c:pt idx="296">
                <c:v>42217</c:v>
              </c:pt>
              <c:pt idx="297">
                <c:v>42248</c:v>
              </c:pt>
              <c:pt idx="298">
                <c:v>42278</c:v>
              </c:pt>
              <c:pt idx="299">
                <c:v>42309</c:v>
              </c:pt>
              <c:pt idx="300">
                <c:v>42339</c:v>
              </c:pt>
              <c:pt idx="301">
                <c:v>42370</c:v>
              </c:pt>
              <c:pt idx="302">
                <c:v>42401</c:v>
              </c:pt>
              <c:pt idx="303">
                <c:v>42430</c:v>
              </c:pt>
              <c:pt idx="304">
                <c:v>42461</c:v>
              </c:pt>
              <c:pt idx="305">
                <c:v>42491</c:v>
              </c:pt>
              <c:pt idx="306">
                <c:v>42522</c:v>
              </c:pt>
              <c:pt idx="307">
                <c:v>42552</c:v>
              </c:pt>
              <c:pt idx="308">
                <c:v>42583</c:v>
              </c:pt>
              <c:pt idx="309">
                <c:v>42614</c:v>
              </c:pt>
              <c:pt idx="310">
                <c:v>42644</c:v>
              </c:pt>
              <c:pt idx="311">
                <c:v>42675</c:v>
              </c:pt>
              <c:pt idx="312" formatCode="[$-409]mmm\-yy;@">
                <c:v>42705</c:v>
              </c:pt>
              <c:pt idx="313">
                <c:v>42736</c:v>
              </c:pt>
              <c:pt idx="314">
                <c:v>42767</c:v>
              </c:pt>
              <c:pt idx="315">
                <c:v>42795</c:v>
              </c:pt>
              <c:pt idx="316">
                <c:v>42826</c:v>
              </c:pt>
              <c:pt idx="317">
                <c:v>42856</c:v>
              </c:pt>
              <c:pt idx="318">
                <c:v>42887</c:v>
              </c:pt>
              <c:pt idx="319">
                <c:v>42917</c:v>
              </c:pt>
              <c:pt idx="320">
                <c:v>42948</c:v>
              </c:pt>
              <c:pt idx="321">
                <c:v>42979</c:v>
              </c:pt>
              <c:pt idx="322">
                <c:v>43009</c:v>
              </c:pt>
              <c:pt idx="323">
                <c:v>43040</c:v>
              </c:pt>
            </c:numLit>
          </c:cat>
          <c:val>
            <c:numLit>
              <c:formatCode>0.0%</c:formatCode>
              <c:ptCount val="334"/>
              <c:pt idx="1">
                <c:v>2.1189336978810758E-2</c:v>
              </c:pt>
              <c:pt idx="2">
                <c:v>2.108001307728391E-2</c:v>
              </c:pt>
              <c:pt idx="3">
                <c:v>1.9739265977044118E-2</c:v>
              </c:pt>
              <c:pt idx="4">
                <c:v>1.4145749216478043E-2</c:v>
              </c:pt>
              <c:pt idx="5">
                <c:v>1.0587805768528691E-2</c:v>
              </c:pt>
              <c:pt idx="6">
                <c:v>1.0684090239901245E-2</c:v>
              </c:pt>
              <c:pt idx="7">
                <c:v>6.6864368845120925E-3</c:v>
              </c:pt>
              <c:pt idx="8">
                <c:v>5.41130080959773E-3</c:v>
              </c:pt>
              <c:pt idx="9">
                <c:v>6.9853196966533915E-3</c:v>
              </c:pt>
              <c:pt idx="10">
                <c:v>5.8326489135125392E-3</c:v>
              </c:pt>
              <c:pt idx="11">
                <c:v>5.7420924574209664E-3</c:v>
              </c:pt>
              <c:pt idx="12">
                <c:v>6.9683987982640527E-3</c:v>
              </c:pt>
              <c:pt idx="13">
                <c:v>8.743306559571673E-3</c:v>
              </c:pt>
              <c:pt idx="14">
                <c:v>8.6310103850544273E-3</c:v>
              </c:pt>
              <c:pt idx="15">
                <c:v>7.9346330753304883E-3</c:v>
              </c:pt>
              <c:pt idx="16">
                <c:v>1.1637619021103607E-2</c:v>
              </c:pt>
              <c:pt idx="17">
                <c:v>1.1769119608715073E-2</c:v>
              </c:pt>
              <c:pt idx="18">
                <c:v>1.0404672391548742E-2</c:v>
              </c:pt>
              <c:pt idx="19">
                <c:v>1.6215990884584475E-2</c:v>
              </c:pt>
              <c:pt idx="20">
                <c:v>1.6508121940364884E-2</c:v>
              </c:pt>
              <c:pt idx="21">
                <c:v>1.0847485732447204E-2</c:v>
              </c:pt>
              <c:pt idx="22">
                <c:v>1.8406775907882977E-2</c:v>
              </c:pt>
              <c:pt idx="23">
                <c:v>1.8759158395310838E-2</c:v>
              </c:pt>
              <c:pt idx="24">
                <c:v>1.9393068773567945E-2</c:v>
              </c:pt>
              <c:pt idx="25">
                <c:v>2.4481953026721515E-2</c:v>
              </c:pt>
              <c:pt idx="26">
                <c:v>2.6278742374472142E-2</c:v>
              </c:pt>
              <c:pt idx="27">
                <c:v>2.6456558303691979E-2</c:v>
              </c:pt>
              <c:pt idx="28">
                <c:v>2.644760017613379E-2</c:v>
              </c:pt>
              <c:pt idx="29">
                <c:v>2.6175925290118807E-2</c:v>
              </c:pt>
              <c:pt idx="30">
                <c:v>2.8915464144000591E-2</c:v>
              </c:pt>
              <c:pt idx="31">
                <c:v>3.1545266842601727E-2</c:v>
              </c:pt>
              <c:pt idx="32">
                <c:v>3.3547221956191642E-2</c:v>
              </c:pt>
              <c:pt idx="33">
                <c:v>3.4708552055993103E-2</c:v>
              </c:pt>
              <c:pt idx="34">
                <c:v>3.0399804310602629E-2</c:v>
              </c:pt>
              <c:pt idx="35">
                <c:v>2.99613270913901E-2</c:v>
              </c:pt>
              <c:pt idx="36">
                <c:v>3.2303085324047132E-2</c:v>
              </c:pt>
              <c:pt idx="37">
                <c:v>3.0846039670759717E-2</c:v>
              </c:pt>
              <c:pt idx="38">
                <c:v>2.8228300922563898E-2</c:v>
              </c:pt>
              <c:pt idx="39">
                <c:v>3.0435308181000043E-2</c:v>
              </c:pt>
              <c:pt idx="40">
                <c:v>3.5606080918036298E-2</c:v>
              </c:pt>
              <c:pt idx="41">
                <c:v>3.4782725070595877E-2</c:v>
              </c:pt>
              <c:pt idx="42">
                <c:v>3.4508066560802853E-2</c:v>
              </c:pt>
              <c:pt idx="43">
                <c:v>3.7500000000000089E-2</c:v>
              </c:pt>
              <c:pt idx="44">
                <c:v>3.7144407820711489E-2</c:v>
              </c:pt>
              <c:pt idx="45">
                <c:v>3.7071778679103273E-2</c:v>
              </c:pt>
              <c:pt idx="46">
                <c:v>3.9855980375347766E-2</c:v>
              </c:pt>
              <c:pt idx="47">
                <c:v>4.3186698812958557E-2</c:v>
              </c:pt>
              <c:pt idx="48">
                <c:v>4.2948086893745518E-2</c:v>
              </c:pt>
              <c:pt idx="49">
                <c:v>4.1559767527095559E-2</c:v>
              </c:pt>
              <c:pt idx="50">
                <c:v>4.3893953464038571E-2</c:v>
              </c:pt>
              <c:pt idx="51">
                <c:v>4.2466664059750414E-2</c:v>
              </c:pt>
              <c:pt idx="52">
                <c:v>3.6556634304207192E-2</c:v>
              </c:pt>
              <c:pt idx="53">
                <c:v>3.7377133988618638E-2</c:v>
              </c:pt>
              <c:pt idx="54">
                <c:v>3.6917123508545702E-2</c:v>
              </c:pt>
              <c:pt idx="55">
                <c:v>3.094456298151238E-2</c:v>
              </c:pt>
              <c:pt idx="56">
                <c:v>3.1487319557365057E-2</c:v>
              </c:pt>
              <c:pt idx="57">
                <c:v>3.2969412843802948E-2</c:v>
              </c:pt>
              <c:pt idx="58">
                <c:v>3.0097025810133848E-2</c:v>
              </c:pt>
              <c:pt idx="59">
                <c:v>2.831487351763684E-2</c:v>
              </c:pt>
              <c:pt idx="60">
                <c:v>2.8845790805089644E-2</c:v>
              </c:pt>
              <c:pt idx="61">
                <c:v>2.6869085470837328E-2</c:v>
              </c:pt>
              <c:pt idx="62">
                <c:v>2.4945810832821769E-2</c:v>
              </c:pt>
              <c:pt idx="63">
                <c:v>2.5032196756567426E-2</c:v>
              </c:pt>
              <c:pt idx="64">
                <c:v>2.8348777380922563E-2</c:v>
              </c:pt>
              <c:pt idx="65">
                <c:v>2.9273157960354013E-2</c:v>
              </c:pt>
              <c:pt idx="66">
                <c:v>2.8188637466256772E-2</c:v>
              </c:pt>
              <c:pt idx="67">
                <c:v>2.9867023583795005E-2</c:v>
              </c:pt>
              <c:pt idx="68">
                <c:v>2.9239259552563901E-2</c:v>
              </c:pt>
              <c:pt idx="69">
                <c:v>2.7391009434543978E-2</c:v>
              </c:pt>
              <c:pt idx="70">
                <c:v>3.2997611366938351E-2</c:v>
              </c:pt>
              <c:pt idx="71">
                <c:v>3.4290065460619301E-2</c:v>
              </c:pt>
              <c:pt idx="72">
                <c:v>3.1327600337618833E-2</c:v>
              </c:pt>
              <c:pt idx="73">
                <c:v>3.6226119521717282E-2</c:v>
              </c:pt>
              <c:pt idx="74">
                <c:v>3.957019216664226E-2</c:v>
              </c:pt>
              <c:pt idx="75">
                <c:v>4.1169079886312243E-2</c:v>
              </c:pt>
              <c:pt idx="76">
                <c:v>4.0719420965704911E-2</c:v>
              </c:pt>
              <c:pt idx="77">
                <c:v>4.1825141112914688E-2</c:v>
              </c:pt>
              <c:pt idx="78">
                <c:v>4.4269415508209065E-2</c:v>
              </c:pt>
              <c:pt idx="79">
                <c:v>4.3068073789725769E-2</c:v>
              </c:pt>
              <c:pt idx="80">
                <c:v>4.4422270044121692E-2</c:v>
              </c:pt>
              <c:pt idx="81">
                <c:v>4.800374522843498E-2</c:v>
              </c:pt>
              <c:pt idx="82">
                <c:v>4.2575508355383818E-2</c:v>
              </c:pt>
              <c:pt idx="83">
                <c:v>4.2818975241940338E-2</c:v>
              </c:pt>
              <c:pt idx="84">
                <c:v>4.3933104020875247E-2</c:v>
              </c:pt>
              <c:pt idx="85">
                <c:v>4.4821599404740731E-2</c:v>
              </c:pt>
              <c:pt idx="86">
                <c:v>4.3049823026540146E-2</c:v>
              </c:pt>
              <c:pt idx="87">
                <c:v>4.1075989408815072E-2</c:v>
              </c:pt>
              <c:pt idx="88">
                <c:v>3.9522970465710516E-2</c:v>
              </c:pt>
              <c:pt idx="89">
                <c:v>3.9634465359081883E-2</c:v>
              </c:pt>
              <c:pt idx="90">
                <c:v>3.7399202891834182E-2</c:v>
              </c:pt>
              <c:pt idx="91">
                <c:v>3.5186894323950169E-2</c:v>
              </c:pt>
              <c:pt idx="92">
                <c:v>3.6247899256394378E-2</c:v>
              </c:pt>
              <c:pt idx="93">
                <c:v>3.5645152053147111E-2</c:v>
              </c:pt>
              <c:pt idx="94">
                <c:v>3.5692237338516009E-2</c:v>
              </c:pt>
              <c:pt idx="95">
                <c:v>3.4422290796050969E-2</c:v>
              </c:pt>
              <c:pt idx="96">
                <c:v>3.5426182198286638E-2</c:v>
              </c:pt>
              <c:pt idx="97">
                <c:v>2.9277446192801593E-2</c:v>
              </c:pt>
              <c:pt idx="98">
                <c:v>2.866902662848636E-2</c:v>
              </c:pt>
              <c:pt idx="99">
                <c:v>2.8876884987621088E-2</c:v>
              </c:pt>
              <c:pt idx="100">
                <c:v>2.5223384670647997E-2</c:v>
              </c:pt>
              <c:pt idx="101">
                <c:v>2.2534108700514421E-2</c:v>
              </c:pt>
              <c:pt idx="102">
                <c:v>2.3922269376814853E-2</c:v>
              </c:pt>
              <c:pt idx="103">
                <c:v>2.2523124930346583E-2</c:v>
              </c:pt>
              <c:pt idx="104">
                <c:v>2.1816646856914312E-2</c:v>
              </c:pt>
              <c:pt idx="105">
                <c:v>2.0715131004125364E-2</c:v>
              </c:pt>
              <c:pt idx="106">
                <c:v>2.2099081596608894E-2</c:v>
              </c:pt>
              <c:pt idx="107">
                <c:v>2.1377306151204367E-2</c:v>
              </c:pt>
              <c:pt idx="108">
                <c:v>2.1737699161655577E-2</c:v>
              </c:pt>
              <c:pt idx="109">
                <c:v>2.605047554198614E-2</c:v>
              </c:pt>
              <c:pt idx="110">
                <c:v>2.6434325168502415E-2</c:v>
              </c:pt>
              <c:pt idx="111">
                <c:v>2.7760155754380511E-2</c:v>
              </c:pt>
              <c:pt idx="112">
                <c:v>2.9737986006941775E-2</c:v>
              </c:pt>
              <c:pt idx="113">
                <c:v>3.3258599004757583E-2</c:v>
              </c:pt>
              <c:pt idx="114">
                <c:v>3.1838310682576809E-2</c:v>
              </c:pt>
              <c:pt idx="115">
                <c:v>3.2043247485040949E-2</c:v>
              </c:pt>
              <c:pt idx="116">
                <c:v>3.2450237533564463E-2</c:v>
              </c:pt>
              <c:pt idx="117">
                <c:v>3.1314335247589087E-2</c:v>
              </c:pt>
              <c:pt idx="118">
                <c:v>2.8986759401257167E-2</c:v>
              </c:pt>
              <c:pt idx="119">
                <c:v>2.8355570883538572E-2</c:v>
              </c:pt>
              <c:pt idx="120">
                <c:v>2.7353860363214633E-2</c:v>
              </c:pt>
              <c:pt idx="121">
                <c:v>2.4500674330486083E-2</c:v>
              </c:pt>
              <c:pt idx="122">
                <c:v>2.2966783048784301E-2</c:v>
              </c:pt>
              <c:pt idx="123">
                <c:v>2.0348218466646806E-2</c:v>
              </c:pt>
              <c:pt idx="124">
                <c:v>1.8607717417886693E-2</c:v>
              </c:pt>
              <c:pt idx="125">
                <c:v>1.3431982725771618E-2</c:v>
              </c:pt>
              <c:pt idx="126">
                <c:v>1.2018900434456192E-2</c:v>
              </c:pt>
              <c:pt idx="127">
                <c:v>8.2267586148629945E-3</c:v>
              </c:pt>
              <c:pt idx="128">
                <c:v>5.8438276544665602E-3</c:v>
              </c:pt>
              <c:pt idx="129">
                <c:v>1.9016600126076089E-3</c:v>
              </c:pt>
              <c:pt idx="130">
                <c:v>-3.3795839543231398E-3</c:v>
              </c:pt>
              <c:pt idx="131">
                <c:v>-6.7807623379481097E-3</c:v>
              </c:pt>
              <c:pt idx="132">
                <c:v>-1.1321346435291701E-2</c:v>
              </c:pt>
              <c:pt idx="133">
                <c:v>-1.2484981455362254E-2</c:v>
              </c:pt>
              <c:pt idx="134">
                <c:v>-1.4132431529726097E-2</c:v>
              </c:pt>
              <c:pt idx="135">
                <c:v>-1.390337519295759E-2</c:v>
              </c:pt>
              <c:pt idx="136">
                <c:v>-1.3340710043111992E-2</c:v>
              </c:pt>
              <c:pt idx="137">
                <c:v>-1.1823071700872156E-2</c:v>
              </c:pt>
              <c:pt idx="138">
                <c:v>-1.2450646556226408E-2</c:v>
              </c:pt>
              <c:pt idx="139">
                <c:v>-1.1406724625536824E-2</c:v>
              </c:pt>
              <c:pt idx="140">
                <c:v>-1.1159148722350798E-2</c:v>
              </c:pt>
              <c:pt idx="141">
                <c:v>-8.5464707794591366E-3</c:v>
              </c:pt>
              <c:pt idx="142">
                <c:v>-6.2028729095581214E-3</c:v>
              </c:pt>
              <c:pt idx="143">
                <c:v>-3.935844676585365E-3</c:v>
              </c:pt>
              <c:pt idx="144">
                <c:v>-2.8759635006396778E-3</c:v>
              </c:pt>
              <c:pt idx="145">
                <c:v>-2.6026237833263188E-3</c:v>
              </c:pt>
              <c:pt idx="146">
                <c:v>-3.1761492366654265E-3</c:v>
              </c:pt>
              <c:pt idx="147">
                <c:v>-5.8491903155177827E-3</c:v>
              </c:pt>
              <c:pt idx="148">
                <c:v>-5.4697997228070339E-3</c:v>
              </c:pt>
              <c:pt idx="149">
                <c:v>-7.3351442190819904E-3</c:v>
              </c:pt>
              <c:pt idx="150">
                <c:v>-7.5201489222177509E-3</c:v>
              </c:pt>
              <c:pt idx="151">
                <c:v>-6.6220955488922595E-3</c:v>
              </c:pt>
              <c:pt idx="152">
                <c:v>-6.3094822201755774E-3</c:v>
              </c:pt>
              <c:pt idx="153">
                <c:v>-5.7220823726017445E-3</c:v>
              </c:pt>
              <c:pt idx="154">
                <c:v>-3.3910159271779428E-3</c:v>
              </c:pt>
              <c:pt idx="155">
                <c:v>-2.7437312626460431E-3</c:v>
              </c:pt>
              <c:pt idx="156">
                <c:v>-8.6951911351462741E-4</c:v>
              </c:pt>
              <c:pt idx="157">
                <c:v>2.5563782166875271E-3</c:v>
              </c:pt>
              <c:pt idx="158">
                <c:v>4.662574080761317E-3</c:v>
              </c:pt>
              <c:pt idx="159">
                <c:v>7.7242259814873648E-3</c:v>
              </c:pt>
              <c:pt idx="160">
                <c:v>9.8508542371438246E-3</c:v>
              </c:pt>
              <c:pt idx="161">
                <c:v>1.1509918120933937E-2</c:v>
              </c:pt>
              <c:pt idx="162">
                <c:v>1.3577023498694496E-2</c:v>
              </c:pt>
              <c:pt idx="163">
                <c:v>1.6926916677332704E-2</c:v>
              </c:pt>
              <c:pt idx="164">
                <c:v>1.756778351888344E-2</c:v>
              </c:pt>
              <c:pt idx="165">
                <c:v>1.5573639700015907E-2</c:v>
              </c:pt>
              <c:pt idx="166">
                <c:v>1.9990004997501254E-2</c:v>
              </c:pt>
              <c:pt idx="167">
                <c:v>1.9726359174828456E-2</c:v>
              </c:pt>
              <c:pt idx="168">
                <c:v>2.0409029642443954E-2</c:v>
              </c:pt>
              <c:pt idx="169">
                <c:v>1.9732317621541595E-2</c:v>
              </c:pt>
              <c:pt idx="170">
                <c:v>2.0498345543539243E-2</c:v>
              </c:pt>
              <c:pt idx="171">
                <c:v>2.1210777482157273E-2</c:v>
              </c:pt>
              <c:pt idx="172">
                <c:v>2.3217596494184978E-2</c:v>
              </c:pt>
              <c:pt idx="173">
                <c:v>2.3778947368421122E-2</c:v>
              </c:pt>
              <c:pt idx="174">
                <c:v>2.2973640770063808E-2</c:v>
              </c:pt>
              <c:pt idx="175">
                <c:v>2.7343381265535927E-2</c:v>
              </c:pt>
              <c:pt idx="176">
                <c:v>2.7147852670812656E-2</c:v>
              </c:pt>
              <c:pt idx="177">
                <c:v>3.0606793828363177E-2</c:v>
              </c:pt>
              <c:pt idx="178">
                <c:v>2.7239463341916181E-2</c:v>
              </c:pt>
              <c:pt idx="179">
                <c:v>3.1366216990468265E-2</c:v>
              </c:pt>
              <c:pt idx="180">
                <c:v>3.1764191958063792E-2</c:v>
              </c:pt>
              <c:pt idx="181">
                <c:v>3.3357543058725847E-2</c:v>
              </c:pt>
              <c:pt idx="182">
                <c:v>3.3854058757717631E-2</c:v>
              </c:pt>
              <c:pt idx="183">
                <c:v>3.5967950374773849E-2</c:v>
              </c:pt>
              <c:pt idx="184">
                <c:v>3.2852201128361402E-2</c:v>
              </c:pt>
              <c:pt idx="185">
                <c:v>3.4156222046288764E-2</c:v>
              </c:pt>
              <c:pt idx="186">
                <c:v>3.6240672600571511E-2</c:v>
              </c:pt>
              <c:pt idx="187">
                <c:v>3.0168453292496178E-2</c:v>
              </c:pt>
              <c:pt idx="188">
                <c:v>3.3045552305136283E-2</c:v>
              </c:pt>
              <c:pt idx="189">
                <c:v>3.3600634204348001E-2</c:v>
              </c:pt>
              <c:pt idx="190">
                <c:v>3.3397605033488986E-2</c:v>
              </c:pt>
              <c:pt idx="191">
                <c:v>3.1472840029897142E-2</c:v>
              </c:pt>
              <c:pt idx="192">
                <c:v>3.2792338709677349E-2</c:v>
              </c:pt>
              <c:pt idx="193">
                <c:v>3.0844921933832037E-2</c:v>
              </c:pt>
              <c:pt idx="194">
                <c:v>3.2464929859719494E-2</c:v>
              </c:pt>
              <c:pt idx="195">
                <c:v>3.2583529599616856E-2</c:v>
              </c:pt>
              <c:pt idx="196">
                <c:v>3.3741016516651179E-2</c:v>
              </c:pt>
              <c:pt idx="197">
                <c:v>3.3555045187460886E-2</c:v>
              </c:pt>
              <c:pt idx="198">
                <c:v>3.4467367585796493E-2</c:v>
              </c:pt>
              <c:pt idx="199">
                <c:v>3.5558198305336797E-2</c:v>
              </c:pt>
              <c:pt idx="200">
                <c:v>3.2748226425519666E-2</c:v>
              </c:pt>
              <c:pt idx="201">
                <c:v>3.0876033707975648E-2</c:v>
              </c:pt>
              <c:pt idx="202">
                <c:v>3.2750341251681636E-2</c:v>
              </c:pt>
              <c:pt idx="203">
                <c:v>3.2196784238459841E-2</c:v>
              </c:pt>
              <c:pt idx="204">
                <c:v>3.0941016856509851E-2</c:v>
              </c:pt>
              <c:pt idx="205">
                <c:v>3.2337557345593071E-2</c:v>
              </c:pt>
              <c:pt idx="206">
                <c:v>3.1599378881987494E-2</c:v>
              </c:pt>
              <c:pt idx="207">
                <c:v>2.6471696836733782E-2</c:v>
              </c:pt>
              <c:pt idx="208">
                <c:v>2.6198557488332552E-2</c:v>
              </c:pt>
              <c:pt idx="209">
                <c:v>2.4606564315672097E-2</c:v>
              </c:pt>
              <c:pt idx="210">
                <c:v>2.1813126228486412E-2</c:v>
              </c:pt>
              <c:pt idx="211">
                <c:v>2.1226302240341388E-2</c:v>
              </c:pt>
              <c:pt idx="212">
                <c:v>1.9901020369167188E-2</c:v>
              </c:pt>
              <c:pt idx="213">
                <c:v>1.5519330007535581E-2</c:v>
              </c:pt>
              <c:pt idx="214">
                <c:v>1.3245725804917896E-2</c:v>
              </c:pt>
              <c:pt idx="215">
                <c:v>9.9421307276350568E-3</c:v>
              </c:pt>
              <c:pt idx="216">
                <c:v>5.0367817615482036E-3</c:v>
              </c:pt>
              <c:pt idx="217">
                <c:v>-3.5098644173342519E-3</c:v>
              </c:pt>
              <c:pt idx="218">
                <c:v>-1.2145330021825829E-2</c:v>
              </c:pt>
              <c:pt idx="219">
                <c:v>-1.7390403736065041E-2</c:v>
              </c:pt>
              <c:pt idx="220">
                <c:v>-2.5943152454780405E-2</c:v>
              </c:pt>
              <c:pt idx="221">
                <c:v>-2.8362468783446282E-2</c:v>
              </c:pt>
              <c:pt idx="222">
                <c:v>-3.1622407807075148E-2</c:v>
              </c:pt>
              <c:pt idx="223">
                <c:v>-3.5647683931366081E-2</c:v>
              </c:pt>
              <c:pt idx="224">
                <c:v>-3.863195660930574E-2</c:v>
              </c:pt>
              <c:pt idx="225">
                <c:v>-3.6416065524496499E-2</c:v>
              </c:pt>
              <c:pt idx="226">
                <c:v>-3.7978960012762908E-2</c:v>
              </c:pt>
              <c:pt idx="227">
                <c:v>-3.7085047624415224E-2</c:v>
              </c:pt>
              <c:pt idx="228">
                <c:v>-3.4882954170788016E-2</c:v>
              </c:pt>
              <c:pt idx="229">
                <c:v>-2.7306727264119646E-2</c:v>
              </c:pt>
              <c:pt idx="230">
                <c:v>-2.1208513880291435E-2</c:v>
              </c:pt>
              <c:pt idx="231">
                <c:v>-1.2236371824723813E-2</c:v>
              </c:pt>
              <c:pt idx="232">
                <c:v>-3.8296805062509875E-3</c:v>
              </c:pt>
              <c:pt idx="233">
                <c:v>3.7973582754389223E-3</c:v>
              </c:pt>
              <c:pt idx="234">
                <c:v>6.8217054263566279E-3</c:v>
              </c:pt>
              <c:pt idx="235">
                <c:v>8.6777381519236307E-3</c:v>
              </c:pt>
              <c:pt idx="236">
                <c:v>1.231644693891476E-2</c:v>
              </c:pt>
              <c:pt idx="237">
                <c:v>1.2613683995048142E-2</c:v>
              </c:pt>
              <c:pt idx="238">
                <c:v>1.8846574059622201E-2</c:v>
              </c:pt>
              <c:pt idx="239">
                <c:v>1.9266413032874796E-2</c:v>
              </c:pt>
              <c:pt idx="240">
                <c:v>2.2195759965642381E-2</c:v>
              </c:pt>
              <c:pt idx="241">
                <c:v>2.0792165947961072E-2</c:v>
              </c:pt>
              <c:pt idx="242">
                <c:v>2.0811846893304065E-2</c:v>
              </c:pt>
              <c:pt idx="243">
                <c:v>2.14291257615149E-2</c:v>
              </c:pt>
              <c:pt idx="244">
                <c:v>2.3550601837954099E-2</c:v>
              </c:pt>
              <c:pt idx="245">
                <c:v>1.7779104017865643E-2</c:v>
              </c:pt>
              <c:pt idx="246">
                <c:v>1.9845241761626164E-2</c:v>
              </c:pt>
              <c:pt idx="247">
                <c:v>2.394990366088634E-2</c:v>
              </c:pt>
              <c:pt idx="248">
                <c:v>2.4593083135209026E-2</c:v>
              </c:pt>
              <c:pt idx="249">
                <c:v>2.6665126442756648E-2</c:v>
              </c:pt>
              <c:pt idx="250">
                <c:v>2.1016046876795258E-2</c:v>
              </c:pt>
              <c:pt idx="251">
                <c:v>2.2347705412260055E-2</c:v>
              </c:pt>
              <c:pt idx="252">
                <c:v>2.2420411359165726E-2</c:v>
              </c:pt>
              <c:pt idx="253">
                <c:v>2.5050778605280932E-2</c:v>
              </c:pt>
              <c:pt idx="254">
                <c:v>2.705948511680667E-2</c:v>
              </c:pt>
              <c:pt idx="255">
                <c:v>2.7181294103121756E-2</c:v>
              </c:pt>
              <c:pt idx="256">
                <c:v>2.5421243341942734E-2</c:v>
              </c:pt>
              <c:pt idx="257">
                <c:v>2.8581426801471688E-2</c:v>
              </c:pt>
              <c:pt idx="258">
                <c:v>2.9566087235528338E-2</c:v>
              </c:pt>
              <c:pt idx="259">
                <c:v>2.7529495888451994E-2</c:v>
              </c:pt>
              <c:pt idx="260">
                <c:v>2.9761569246378405E-2</c:v>
              </c:pt>
              <c:pt idx="261">
                <c:v>3.0398214737789697E-2</c:v>
              </c:pt>
              <c:pt idx="262">
                <c:v>3.2417783362559627E-2</c:v>
              </c:pt>
              <c:pt idx="263">
                <c:v>3.4347500468077108E-2</c:v>
              </c:pt>
              <c:pt idx="264">
                <c:v>3.415394960494611E-2</c:v>
              </c:pt>
              <c:pt idx="265">
                <c:v>3.0187731408264584E-2</c:v>
              </c:pt>
              <c:pt idx="266">
                <c:v>3.3186087085637972E-2</c:v>
              </c:pt>
              <c:pt idx="267">
                <c:v>3.2074337755998439E-2</c:v>
              </c:pt>
              <c:pt idx="268">
                <c:v>3.1212518221910512E-2</c:v>
              </c:pt>
              <c:pt idx="269">
                <c:v>2.9607834122569177E-2</c:v>
              </c:pt>
              <c:pt idx="270">
                <c:v>2.9376987873399374E-2</c:v>
              </c:pt>
              <c:pt idx="271">
                <c:v>3.0912353953777894E-2</c:v>
              </c:pt>
              <c:pt idx="272">
                <c:v>2.933931797033229E-2</c:v>
              </c:pt>
              <c:pt idx="273">
                <c:v>2.9492324351869437E-2</c:v>
              </c:pt>
              <c:pt idx="274">
                <c:v>2.844790001453279E-2</c:v>
              </c:pt>
              <c:pt idx="275">
                <c:v>2.8563929440939884E-2</c:v>
              </c:pt>
              <c:pt idx="276">
                <c:v>2.6957220651850022E-2</c:v>
              </c:pt>
              <c:pt idx="277">
                <c:v>2.9565013229305048E-2</c:v>
              </c:pt>
              <c:pt idx="278">
                <c:v>2.673984119570294E-2</c:v>
              </c:pt>
              <c:pt idx="279">
                <c:v>2.7252203827133892E-2</c:v>
              </c:pt>
              <c:pt idx="280">
                <c:v>3.0160420152278267E-2</c:v>
              </c:pt>
              <c:pt idx="281">
                <c:v>3.1783880330430891E-2</c:v>
              </c:pt>
              <c:pt idx="282">
                <c:v>3.1450349052571491E-2</c:v>
              </c:pt>
              <c:pt idx="283">
                <c:v>3.1246669272036121E-2</c:v>
              </c:pt>
              <c:pt idx="284">
                <c:v>3.1427811752193557E-2</c:v>
              </c:pt>
              <c:pt idx="285">
                <c:v>3.1458270723213166E-2</c:v>
              </c:pt>
              <c:pt idx="286">
                <c:v>3.4867700568763871E-2</c:v>
              </c:pt>
              <c:pt idx="287">
                <c:v>3.4079809934445038E-2</c:v>
              </c:pt>
              <c:pt idx="288">
                <c:v>3.6661507615463051E-2</c:v>
              </c:pt>
              <c:pt idx="289">
                <c:v>3.4864445282555501E-2</c:v>
              </c:pt>
              <c:pt idx="290">
                <c:v>3.3164492734605311E-2</c:v>
              </c:pt>
              <c:pt idx="291">
                <c:v>2.9250170059128333E-2</c:v>
              </c:pt>
              <c:pt idx="292">
                <c:v>2.6072607260726022E-2</c:v>
              </c:pt>
              <c:pt idx="293">
                <c:v>2.4763273149029708E-2</c:v>
              </c:pt>
              <c:pt idx="294">
                <c:v>2.4310231706895946E-2</c:v>
              </c:pt>
              <c:pt idx="295">
                <c:v>2.4124506916094024E-2</c:v>
              </c:pt>
              <c:pt idx="296">
                <c:v>2.2513232968996988E-2</c:v>
              </c:pt>
              <c:pt idx="297">
                <c:v>2.0703898262963483E-2</c:v>
              </c:pt>
              <c:pt idx="298">
                <c:v>1.7947361234382564E-2</c:v>
              </c:pt>
              <c:pt idx="299">
                <c:v>1.5189162511274779E-2</c:v>
              </c:pt>
              <c:pt idx="300">
                <c:v>1.3190821563388022E-2</c:v>
              </c:pt>
              <c:pt idx="301">
                <c:v>1.3984472997254027E-2</c:v>
              </c:pt>
              <c:pt idx="302">
                <c:v>1.4038950042337017E-2</c:v>
              </c:pt>
              <c:pt idx="303">
                <c:v>1.3904422979156061E-2</c:v>
              </c:pt>
              <c:pt idx="304">
                <c:v>1.4812683042440433E-2</c:v>
              </c:pt>
              <c:pt idx="305">
                <c:v>1.3125554288610175E-2</c:v>
              </c:pt>
              <c:pt idx="306">
                <c:v>1.0265313690456024E-2</c:v>
              </c:pt>
              <c:pt idx="307">
                <c:v>1.1958925883253313E-2</c:v>
              </c:pt>
              <c:pt idx="308">
                <c:v>1.14037446636861E-2</c:v>
              </c:pt>
              <c:pt idx="309">
                <c:v>1.2937729306769397E-2</c:v>
              </c:pt>
              <c:pt idx="310">
                <c:v>1.2651011494060116E-2</c:v>
              </c:pt>
              <c:pt idx="311">
                <c:v>1.5448060819928999E-2</c:v>
              </c:pt>
              <c:pt idx="312">
                <c:v>1.6225720026791679E-2</c:v>
              </c:pt>
              <c:pt idx="313">
                <c:v>1.9032414450258273E-2</c:v>
              </c:pt>
              <c:pt idx="314">
                <c:v>1.9188697206032224E-2</c:v>
              </c:pt>
              <c:pt idx="315">
                <c:v>2.1026065301142483E-2</c:v>
              </c:pt>
              <c:pt idx="316">
                <c:v>2.1477663230240474E-2</c:v>
              </c:pt>
              <c:pt idx="317">
                <c:v>2.260960908386056E-2</c:v>
              </c:pt>
              <c:pt idx="318">
                <c:v>2.667055977308741E-2</c:v>
              </c:pt>
              <c:pt idx="319">
                <c:v>2.4557671051866237E-2</c:v>
              </c:pt>
              <c:pt idx="320">
                <c:v>2.4353360531104373E-2</c:v>
              </c:pt>
              <c:pt idx="321">
                <c:v>2.1417322834645702E-2</c:v>
              </c:pt>
              <c:pt idx="322">
                <c:v>2.5822101533264918E-2</c:v>
              </c:pt>
              <c:pt idx="323">
                <c:v>2.728938636025946E-2</c:v>
              </c:pt>
            </c:numLit>
          </c:val>
          <c:smooth val="0"/>
          <c:extLst>
            <c:ext xmlns:c16="http://schemas.microsoft.com/office/drawing/2014/chart" uri="{C3380CC4-5D6E-409C-BE32-E72D297353CC}">
              <c16:uniqueId val="{00000001-CB54-47D5-B8A6-0B8F5D7D1267}"/>
            </c:ext>
          </c:extLst>
        </c:ser>
        <c:ser>
          <c:idx val="1"/>
          <c:order val="1"/>
          <c:tx>
            <c:v>US</c:v>
          </c:tx>
          <c:spPr>
            <a:ln w="34925" cap="rnd">
              <a:solidFill>
                <a:srgbClr val="133659"/>
              </a:solidFill>
              <a:round/>
            </a:ln>
            <a:effectLst>
              <a:outerShdw blurRad="57150" dist="19050" dir="5400000" algn="ctr" rotWithShape="0">
                <a:srgbClr val="000000">
                  <a:alpha val="63000"/>
                </a:srgbClr>
              </a:outerShdw>
            </a:effectLst>
          </c:spPr>
          <c:marker>
            <c:symbol val="none"/>
          </c:marker>
          <c:dLbls>
            <c:dLbl>
              <c:idx val="323"/>
              <c:layout>
                <c:manualLayout>
                  <c:x val="-4.4052863436123352E-3"/>
                  <c:y val="2.6302478502781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54-47D5-B8A6-0B8F5D7D12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mmm\-yy</c:formatCode>
              <c:ptCount val="334"/>
              <c:pt idx="0">
                <c:v>33208</c:v>
              </c:pt>
              <c:pt idx="1">
                <c:v>33239</c:v>
              </c:pt>
              <c:pt idx="2">
                <c:v>33270</c:v>
              </c:pt>
              <c:pt idx="3">
                <c:v>33298</c:v>
              </c:pt>
              <c:pt idx="4">
                <c:v>33329</c:v>
              </c:pt>
              <c:pt idx="5">
                <c:v>33359</c:v>
              </c:pt>
              <c:pt idx="6">
                <c:v>33390</c:v>
              </c:pt>
              <c:pt idx="7">
                <c:v>33420</c:v>
              </c:pt>
              <c:pt idx="8">
                <c:v>33451</c:v>
              </c:pt>
              <c:pt idx="9">
                <c:v>33482</c:v>
              </c:pt>
              <c:pt idx="10">
                <c:v>33512</c:v>
              </c:pt>
              <c:pt idx="11">
                <c:v>33543</c:v>
              </c:pt>
              <c:pt idx="12">
                <c:v>33573</c:v>
              </c:pt>
              <c:pt idx="13">
                <c:v>33604</c:v>
              </c:pt>
              <c:pt idx="14">
                <c:v>33635</c:v>
              </c:pt>
              <c:pt idx="15">
                <c:v>33664</c:v>
              </c:pt>
              <c:pt idx="16">
                <c:v>33695</c:v>
              </c:pt>
              <c:pt idx="17">
                <c:v>33725</c:v>
              </c:pt>
              <c:pt idx="18">
                <c:v>33756</c:v>
              </c:pt>
              <c:pt idx="19">
                <c:v>33786</c:v>
              </c:pt>
              <c:pt idx="20">
                <c:v>33817</c:v>
              </c:pt>
              <c:pt idx="21">
                <c:v>33848</c:v>
              </c:pt>
              <c:pt idx="22">
                <c:v>33878</c:v>
              </c:pt>
              <c:pt idx="23">
                <c:v>33909</c:v>
              </c:pt>
              <c:pt idx="24">
                <c:v>33939</c:v>
              </c:pt>
              <c:pt idx="25">
                <c:v>33970</c:v>
              </c:pt>
              <c:pt idx="26">
                <c:v>34001</c:v>
              </c:pt>
              <c:pt idx="27">
                <c:v>34029</c:v>
              </c:pt>
              <c:pt idx="28">
                <c:v>34060</c:v>
              </c:pt>
              <c:pt idx="29">
                <c:v>34090</c:v>
              </c:pt>
              <c:pt idx="30">
                <c:v>34121</c:v>
              </c:pt>
              <c:pt idx="31">
                <c:v>34151</c:v>
              </c:pt>
              <c:pt idx="32">
                <c:v>34182</c:v>
              </c:pt>
              <c:pt idx="33">
                <c:v>34213</c:v>
              </c:pt>
              <c:pt idx="34">
                <c:v>34243</c:v>
              </c:pt>
              <c:pt idx="35">
                <c:v>34274</c:v>
              </c:pt>
              <c:pt idx="36">
                <c:v>34304</c:v>
              </c:pt>
              <c:pt idx="37">
                <c:v>34335</c:v>
              </c:pt>
              <c:pt idx="38">
                <c:v>34366</c:v>
              </c:pt>
              <c:pt idx="39">
                <c:v>34394</c:v>
              </c:pt>
              <c:pt idx="40">
                <c:v>34425</c:v>
              </c:pt>
              <c:pt idx="41">
                <c:v>34455</c:v>
              </c:pt>
              <c:pt idx="42">
                <c:v>34486</c:v>
              </c:pt>
              <c:pt idx="43">
                <c:v>34516</c:v>
              </c:pt>
              <c:pt idx="44">
                <c:v>34547</c:v>
              </c:pt>
              <c:pt idx="45">
                <c:v>34578</c:v>
              </c:pt>
              <c:pt idx="46">
                <c:v>34608</c:v>
              </c:pt>
              <c:pt idx="47">
                <c:v>34639</c:v>
              </c:pt>
              <c:pt idx="48">
                <c:v>34669</c:v>
              </c:pt>
              <c:pt idx="49">
                <c:v>34700</c:v>
              </c:pt>
              <c:pt idx="50">
                <c:v>34731</c:v>
              </c:pt>
              <c:pt idx="51">
                <c:v>34759</c:v>
              </c:pt>
              <c:pt idx="52">
                <c:v>34790</c:v>
              </c:pt>
              <c:pt idx="53">
                <c:v>34820</c:v>
              </c:pt>
              <c:pt idx="54">
                <c:v>34851</c:v>
              </c:pt>
              <c:pt idx="55">
                <c:v>34881</c:v>
              </c:pt>
              <c:pt idx="56">
                <c:v>34912</c:v>
              </c:pt>
              <c:pt idx="57">
                <c:v>34943</c:v>
              </c:pt>
              <c:pt idx="58">
                <c:v>34973</c:v>
              </c:pt>
              <c:pt idx="59">
                <c:v>35004</c:v>
              </c:pt>
              <c:pt idx="60">
                <c:v>35034</c:v>
              </c:pt>
              <c:pt idx="61">
                <c:v>35065</c:v>
              </c:pt>
              <c:pt idx="62">
                <c:v>35096</c:v>
              </c:pt>
              <c:pt idx="63">
                <c:v>35125</c:v>
              </c:pt>
              <c:pt idx="64">
                <c:v>35156</c:v>
              </c:pt>
              <c:pt idx="65">
                <c:v>35186</c:v>
              </c:pt>
              <c:pt idx="66">
                <c:v>35217</c:v>
              </c:pt>
              <c:pt idx="67">
                <c:v>35247</c:v>
              </c:pt>
              <c:pt idx="68">
                <c:v>35278</c:v>
              </c:pt>
              <c:pt idx="69">
                <c:v>35309</c:v>
              </c:pt>
              <c:pt idx="70">
                <c:v>35339</c:v>
              </c:pt>
              <c:pt idx="71">
                <c:v>35370</c:v>
              </c:pt>
              <c:pt idx="72">
                <c:v>35400</c:v>
              </c:pt>
              <c:pt idx="73">
                <c:v>35431</c:v>
              </c:pt>
              <c:pt idx="74">
                <c:v>35462</c:v>
              </c:pt>
              <c:pt idx="75">
                <c:v>35490</c:v>
              </c:pt>
              <c:pt idx="76">
                <c:v>35521</c:v>
              </c:pt>
              <c:pt idx="77">
                <c:v>35551</c:v>
              </c:pt>
              <c:pt idx="78">
                <c:v>35582</c:v>
              </c:pt>
              <c:pt idx="79">
                <c:v>35612</c:v>
              </c:pt>
              <c:pt idx="80">
                <c:v>35643</c:v>
              </c:pt>
              <c:pt idx="81">
                <c:v>35674</c:v>
              </c:pt>
              <c:pt idx="82">
                <c:v>35704</c:v>
              </c:pt>
              <c:pt idx="83">
                <c:v>35735</c:v>
              </c:pt>
              <c:pt idx="84">
                <c:v>35765</c:v>
              </c:pt>
              <c:pt idx="85">
                <c:v>35796</c:v>
              </c:pt>
              <c:pt idx="86">
                <c:v>35827</c:v>
              </c:pt>
              <c:pt idx="87">
                <c:v>35855</c:v>
              </c:pt>
              <c:pt idx="88">
                <c:v>35886</c:v>
              </c:pt>
              <c:pt idx="89">
                <c:v>35916</c:v>
              </c:pt>
              <c:pt idx="90">
                <c:v>35947</c:v>
              </c:pt>
              <c:pt idx="91">
                <c:v>35977</c:v>
              </c:pt>
              <c:pt idx="92">
                <c:v>36008</c:v>
              </c:pt>
              <c:pt idx="93">
                <c:v>36039</c:v>
              </c:pt>
              <c:pt idx="94">
                <c:v>36069</c:v>
              </c:pt>
              <c:pt idx="95">
                <c:v>36100</c:v>
              </c:pt>
              <c:pt idx="96">
                <c:v>36130</c:v>
              </c:pt>
              <c:pt idx="97">
                <c:v>36161</c:v>
              </c:pt>
              <c:pt idx="98">
                <c:v>36192</c:v>
              </c:pt>
              <c:pt idx="99">
                <c:v>36220</c:v>
              </c:pt>
              <c:pt idx="100">
                <c:v>36251</c:v>
              </c:pt>
              <c:pt idx="101">
                <c:v>36281</c:v>
              </c:pt>
              <c:pt idx="102">
                <c:v>36312</c:v>
              </c:pt>
              <c:pt idx="103">
                <c:v>36342</c:v>
              </c:pt>
              <c:pt idx="104">
                <c:v>36373</c:v>
              </c:pt>
              <c:pt idx="105">
                <c:v>36404</c:v>
              </c:pt>
              <c:pt idx="106">
                <c:v>36434</c:v>
              </c:pt>
              <c:pt idx="107">
                <c:v>36465</c:v>
              </c:pt>
              <c:pt idx="108">
                <c:v>36495</c:v>
              </c:pt>
              <c:pt idx="109">
                <c:v>36526</c:v>
              </c:pt>
              <c:pt idx="110">
                <c:v>36557</c:v>
              </c:pt>
              <c:pt idx="111">
                <c:v>36586</c:v>
              </c:pt>
              <c:pt idx="112">
                <c:v>36617</c:v>
              </c:pt>
              <c:pt idx="113">
                <c:v>36647</c:v>
              </c:pt>
              <c:pt idx="114">
                <c:v>36678</c:v>
              </c:pt>
              <c:pt idx="115">
                <c:v>36708</c:v>
              </c:pt>
              <c:pt idx="116">
                <c:v>36739</c:v>
              </c:pt>
              <c:pt idx="117">
                <c:v>36770</c:v>
              </c:pt>
              <c:pt idx="118">
                <c:v>36800</c:v>
              </c:pt>
              <c:pt idx="119">
                <c:v>36831</c:v>
              </c:pt>
              <c:pt idx="120">
                <c:v>36861</c:v>
              </c:pt>
              <c:pt idx="121">
                <c:v>36892</c:v>
              </c:pt>
              <c:pt idx="122">
                <c:v>36923</c:v>
              </c:pt>
              <c:pt idx="123">
                <c:v>36951</c:v>
              </c:pt>
              <c:pt idx="124">
                <c:v>36982</c:v>
              </c:pt>
              <c:pt idx="125">
                <c:v>37012</c:v>
              </c:pt>
              <c:pt idx="126">
                <c:v>37043</c:v>
              </c:pt>
              <c:pt idx="127">
                <c:v>37073</c:v>
              </c:pt>
              <c:pt idx="128">
                <c:v>37104</c:v>
              </c:pt>
              <c:pt idx="129">
                <c:v>37135</c:v>
              </c:pt>
              <c:pt idx="130">
                <c:v>37165</c:v>
              </c:pt>
              <c:pt idx="131">
                <c:v>37196</c:v>
              </c:pt>
              <c:pt idx="132">
                <c:v>37226</c:v>
              </c:pt>
              <c:pt idx="133">
                <c:v>37257</c:v>
              </c:pt>
              <c:pt idx="134">
                <c:v>37288</c:v>
              </c:pt>
              <c:pt idx="135">
                <c:v>37316</c:v>
              </c:pt>
              <c:pt idx="136">
                <c:v>37347</c:v>
              </c:pt>
              <c:pt idx="137">
                <c:v>37377</c:v>
              </c:pt>
              <c:pt idx="138">
                <c:v>37408</c:v>
              </c:pt>
              <c:pt idx="139">
                <c:v>37438</c:v>
              </c:pt>
              <c:pt idx="140">
                <c:v>37469</c:v>
              </c:pt>
              <c:pt idx="141">
                <c:v>37500</c:v>
              </c:pt>
              <c:pt idx="142">
                <c:v>37530</c:v>
              </c:pt>
              <c:pt idx="143">
                <c:v>37561</c:v>
              </c:pt>
              <c:pt idx="144">
                <c:v>37591</c:v>
              </c:pt>
              <c:pt idx="145">
                <c:v>37622</c:v>
              </c:pt>
              <c:pt idx="146">
                <c:v>37653</c:v>
              </c:pt>
              <c:pt idx="147">
                <c:v>37681</c:v>
              </c:pt>
              <c:pt idx="148">
                <c:v>37712</c:v>
              </c:pt>
              <c:pt idx="149">
                <c:v>37742</c:v>
              </c:pt>
              <c:pt idx="150">
                <c:v>37773</c:v>
              </c:pt>
              <c:pt idx="151">
                <c:v>37803</c:v>
              </c:pt>
              <c:pt idx="152">
                <c:v>37834</c:v>
              </c:pt>
              <c:pt idx="153">
                <c:v>37865</c:v>
              </c:pt>
              <c:pt idx="154">
                <c:v>37895</c:v>
              </c:pt>
              <c:pt idx="155">
                <c:v>37926</c:v>
              </c:pt>
              <c:pt idx="156">
                <c:v>37956</c:v>
              </c:pt>
              <c:pt idx="157">
                <c:v>37987</c:v>
              </c:pt>
              <c:pt idx="158">
                <c:v>38018</c:v>
              </c:pt>
              <c:pt idx="159">
                <c:v>38047</c:v>
              </c:pt>
              <c:pt idx="160">
                <c:v>38078</c:v>
              </c:pt>
              <c:pt idx="161">
                <c:v>38108</c:v>
              </c:pt>
              <c:pt idx="162">
                <c:v>38139</c:v>
              </c:pt>
              <c:pt idx="163">
                <c:v>38169</c:v>
              </c:pt>
              <c:pt idx="164">
                <c:v>38200</c:v>
              </c:pt>
              <c:pt idx="165">
                <c:v>38231</c:v>
              </c:pt>
              <c:pt idx="166">
                <c:v>38261</c:v>
              </c:pt>
              <c:pt idx="167">
                <c:v>38292</c:v>
              </c:pt>
              <c:pt idx="168">
                <c:v>38322</c:v>
              </c:pt>
              <c:pt idx="169">
                <c:v>38353</c:v>
              </c:pt>
              <c:pt idx="170">
                <c:v>38384</c:v>
              </c:pt>
              <c:pt idx="171">
                <c:v>38412</c:v>
              </c:pt>
              <c:pt idx="172">
                <c:v>38443</c:v>
              </c:pt>
              <c:pt idx="173">
                <c:v>38473</c:v>
              </c:pt>
              <c:pt idx="174">
                <c:v>38504</c:v>
              </c:pt>
              <c:pt idx="175">
                <c:v>38534</c:v>
              </c:pt>
              <c:pt idx="176">
                <c:v>38565</c:v>
              </c:pt>
              <c:pt idx="177">
                <c:v>38596</c:v>
              </c:pt>
              <c:pt idx="178">
                <c:v>38626</c:v>
              </c:pt>
              <c:pt idx="179">
                <c:v>38657</c:v>
              </c:pt>
              <c:pt idx="180">
                <c:v>38687</c:v>
              </c:pt>
              <c:pt idx="181">
                <c:v>38718</c:v>
              </c:pt>
              <c:pt idx="182">
                <c:v>38749</c:v>
              </c:pt>
              <c:pt idx="183">
                <c:v>38777</c:v>
              </c:pt>
              <c:pt idx="184">
                <c:v>38808</c:v>
              </c:pt>
              <c:pt idx="185">
                <c:v>38838</c:v>
              </c:pt>
              <c:pt idx="186">
                <c:v>38869</c:v>
              </c:pt>
              <c:pt idx="187">
                <c:v>38899</c:v>
              </c:pt>
              <c:pt idx="188">
                <c:v>38930</c:v>
              </c:pt>
              <c:pt idx="189">
                <c:v>38961</c:v>
              </c:pt>
              <c:pt idx="190">
                <c:v>38991</c:v>
              </c:pt>
              <c:pt idx="191">
                <c:v>39022</c:v>
              </c:pt>
              <c:pt idx="192">
                <c:v>39052</c:v>
              </c:pt>
              <c:pt idx="193">
                <c:v>39083</c:v>
              </c:pt>
              <c:pt idx="194">
                <c:v>39114</c:v>
              </c:pt>
              <c:pt idx="195">
                <c:v>39142</c:v>
              </c:pt>
              <c:pt idx="196">
                <c:v>39173</c:v>
              </c:pt>
              <c:pt idx="197">
                <c:v>39203</c:v>
              </c:pt>
              <c:pt idx="198">
                <c:v>39234</c:v>
              </c:pt>
              <c:pt idx="199">
                <c:v>39264</c:v>
              </c:pt>
              <c:pt idx="200">
                <c:v>39295</c:v>
              </c:pt>
              <c:pt idx="201">
                <c:v>39326</c:v>
              </c:pt>
              <c:pt idx="202">
                <c:v>39356</c:v>
              </c:pt>
              <c:pt idx="203">
                <c:v>39387</c:v>
              </c:pt>
              <c:pt idx="204">
                <c:v>39417</c:v>
              </c:pt>
              <c:pt idx="205">
                <c:v>39448</c:v>
              </c:pt>
              <c:pt idx="206">
                <c:v>39479</c:v>
              </c:pt>
              <c:pt idx="207">
                <c:v>39508</c:v>
              </c:pt>
              <c:pt idx="208">
                <c:v>39539</c:v>
              </c:pt>
              <c:pt idx="209">
                <c:v>39569</c:v>
              </c:pt>
              <c:pt idx="210">
                <c:v>39600</c:v>
              </c:pt>
              <c:pt idx="211">
                <c:v>39630</c:v>
              </c:pt>
              <c:pt idx="212">
                <c:v>39661</c:v>
              </c:pt>
              <c:pt idx="213">
                <c:v>39692</c:v>
              </c:pt>
              <c:pt idx="214">
                <c:v>39722</c:v>
              </c:pt>
              <c:pt idx="215">
                <c:v>39753</c:v>
              </c:pt>
              <c:pt idx="216">
                <c:v>39783</c:v>
              </c:pt>
              <c:pt idx="217">
                <c:v>39814</c:v>
              </c:pt>
              <c:pt idx="218">
                <c:v>39845</c:v>
              </c:pt>
              <c:pt idx="219">
                <c:v>39873</c:v>
              </c:pt>
              <c:pt idx="220">
                <c:v>39904</c:v>
              </c:pt>
              <c:pt idx="221">
                <c:v>39934</c:v>
              </c:pt>
              <c:pt idx="222">
                <c:v>39965</c:v>
              </c:pt>
              <c:pt idx="223">
                <c:v>39995</c:v>
              </c:pt>
              <c:pt idx="224">
                <c:v>40026</c:v>
              </c:pt>
              <c:pt idx="225">
                <c:v>40057</c:v>
              </c:pt>
              <c:pt idx="226">
                <c:v>40087</c:v>
              </c:pt>
              <c:pt idx="227">
                <c:v>40118</c:v>
              </c:pt>
              <c:pt idx="228">
                <c:v>40148</c:v>
              </c:pt>
              <c:pt idx="229">
                <c:v>40179</c:v>
              </c:pt>
              <c:pt idx="230">
                <c:v>40210</c:v>
              </c:pt>
              <c:pt idx="231">
                <c:v>40238</c:v>
              </c:pt>
              <c:pt idx="232">
                <c:v>40269</c:v>
              </c:pt>
              <c:pt idx="233">
                <c:v>40299</c:v>
              </c:pt>
              <c:pt idx="234">
                <c:v>40330</c:v>
              </c:pt>
              <c:pt idx="235">
                <c:v>40360</c:v>
              </c:pt>
              <c:pt idx="236">
                <c:v>40391</c:v>
              </c:pt>
              <c:pt idx="237">
                <c:v>40422</c:v>
              </c:pt>
              <c:pt idx="238">
                <c:v>40452</c:v>
              </c:pt>
              <c:pt idx="239">
                <c:v>40483</c:v>
              </c:pt>
              <c:pt idx="240">
                <c:v>40513</c:v>
              </c:pt>
              <c:pt idx="241">
                <c:v>40544</c:v>
              </c:pt>
              <c:pt idx="242">
                <c:v>40575</c:v>
              </c:pt>
              <c:pt idx="243">
                <c:v>40603</c:v>
              </c:pt>
              <c:pt idx="244">
                <c:v>40634</c:v>
              </c:pt>
              <c:pt idx="245">
                <c:v>40664</c:v>
              </c:pt>
              <c:pt idx="246">
                <c:v>40695</c:v>
              </c:pt>
              <c:pt idx="247">
                <c:v>40725</c:v>
              </c:pt>
              <c:pt idx="248">
                <c:v>40756</c:v>
              </c:pt>
              <c:pt idx="249">
                <c:v>40787</c:v>
              </c:pt>
              <c:pt idx="250">
                <c:v>40817</c:v>
              </c:pt>
              <c:pt idx="251">
                <c:v>40848</c:v>
              </c:pt>
              <c:pt idx="252">
                <c:v>40878</c:v>
              </c:pt>
              <c:pt idx="253">
                <c:v>40909</c:v>
              </c:pt>
              <c:pt idx="254">
                <c:v>40940</c:v>
              </c:pt>
              <c:pt idx="255">
                <c:v>40969</c:v>
              </c:pt>
              <c:pt idx="256">
                <c:v>41000</c:v>
              </c:pt>
              <c:pt idx="257">
                <c:v>41030</c:v>
              </c:pt>
              <c:pt idx="258">
                <c:v>41061</c:v>
              </c:pt>
              <c:pt idx="259">
                <c:v>41091</c:v>
              </c:pt>
              <c:pt idx="260">
                <c:v>41122</c:v>
              </c:pt>
              <c:pt idx="261">
                <c:v>41153</c:v>
              </c:pt>
              <c:pt idx="262">
                <c:v>41183</c:v>
              </c:pt>
              <c:pt idx="263">
                <c:v>41214</c:v>
              </c:pt>
              <c:pt idx="264">
                <c:v>41244</c:v>
              </c:pt>
              <c:pt idx="265">
                <c:v>41275</c:v>
              </c:pt>
              <c:pt idx="266">
                <c:v>41306</c:v>
              </c:pt>
              <c:pt idx="267">
                <c:v>41334</c:v>
              </c:pt>
              <c:pt idx="268">
                <c:v>41365</c:v>
              </c:pt>
              <c:pt idx="269">
                <c:v>41395</c:v>
              </c:pt>
              <c:pt idx="270">
                <c:v>41426</c:v>
              </c:pt>
              <c:pt idx="271">
                <c:v>41456</c:v>
              </c:pt>
              <c:pt idx="272">
                <c:v>41487</c:v>
              </c:pt>
              <c:pt idx="273">
                <c:v>41518</c:v>
              </c:pt>
              <c:pt idx="274">
                <c:v>41548</c:v>
              </c:pt>
              <c:pt idx="275">
                <c:v>41579</c:v>
              </c:pt>
              <c:pt idx="276">
                <c:v>41609</c:v>
              </c:pt>
              <c:pt idx="277">
                <c:v>41640</c:v>
              </c:pt>
              <c:pt idx="278">
                <c:v>41671</c:v>
              </c:pt>
              <c:pt idx="279">
                <c:v>41699</c:v>
              </c:pt>
              <c:pt idx="280">
                <c:v>41730</c:v>
              </c:pt>
              <c:pt idx="281">
                <c:v>41760</c:v>
              </c:pt>
              <c:pt idx="282">
                <c:v>41791</c:v>
              </c:pt>
              <c:pt idx="283">
                <c:v>41821</c:v>
              </c:pt>
              <c:pt idx="284">
                <c:v>41852</c:v>
              </c:pt>
              <c:pt idx="285">
                <c:v>41883</c:v>
              </c:pt>
              <c:pt idx="286">
                <c:v>41913</c:v>
              </c:pt>
              <c:pt idx="287">
                <c:v>41944</c:v>
              </c:pt>
              <c:pt idx="288">
                <c:v>41974</c:v>
              </c:pt>
              <c:pt idx="289">
                <c:v>42005</c:v>
              </c:pt>
              <c:pt idx="290">
                <c:v>42036</c:v>
              </c:pt>
              <c:pt idx="291">
                <c:v>42064</c:v>
              </c:pt>
              <c:pt idx="292">
                <c:v>42095</c:v>
              </c:pt>
              <c:pt idx="293">
                <c:v>42125</c:v>
              </c:pt>
              <c:pt idx="294">
                <c:v>42156</c:v>
              </c:pt>
              <c:pt idx="295">
                <c:v>42186</c:v>
              </c:pt>
              <c:pt idx="296">
                <c:v>42217</c:v>
              </c:pt>
              <c:pt idx="297">
                <c:v>42248</c:v>
              </c:pt>
              <c:pt idx="298">
                <c:v>42278</c:v>
              </c:pt>
              <c:pt idx="299">
                <c:v>42309</c:v>
              </c:pt>
              <c:pt idx="300">
                <c:v>42339</c:v>
              </c:pt>
              <c:pt idx="301">
                <c:v>42370</c:v>
              </c:pt>
              <c:pt idx="302">
                <c:v>42401</c:v>
              </c:pt>
              <c:pt idx="303">
                <c:v>42430</c:v>
              </c:pt>
              <c:pt idx="304">
                <c:v>42461</c:v>
              </c:pt>
              <c:pt idx="305">
                <c:v>42491</c:v>
              </c:pt>
              <c:pt idx="306">
                <c:v>42522</c:v>
              </c:pt>
              <c:pt idx="307">
                <c:v>42552</c:v>
              </c:pt>
              <c:pt idx="308">
                <c:v>42583</c:v>
              </c:pt>
              <c:pt idx="309">
                <c:v>42614</c:v>
              </c:pt>
              <c:pt idx="310">
                <c:v>42644</c:v>
              </c:pt>
              <c:pt idx="311">
                <c:v>42675</c:v>
              </c:pt>
              <c:pt idx="312" formatCode="[$-409]mmm\-yy;@">
                <c:v>42705</c:v>
              </c:pt>
              <c:pt idx="313">
                <c:v>42736</c:v>
              </c:pt>
              <c:pt idx="314">
                <c:v>42767</c:v>
              </c:pt>
              <c:pt idx="315">
                <c:v>42795</c:v>
              </c:pt>
              <c:pt idx="316">
                <c:v>42826</c:v>
              </c:pt>
              <c:pt idx="317">
                <c:v>42856</c:v>
              </c:pt>
              <c:pt idx="318">
                <c:v>42887</c:v>
              </c:pt>
              <c:pt idx="319">
                <c:v>42917</c:v>
              </c:pt>
              <c:pt idx="320">
                <c:v>42948</c:v>
              </c:pt>
              <c:pt idx="321">
                <c:v>42979</c:v>
              </c:pt>
              <c:pt idx="322">
                <c:v>43009</c:v>
              </c:pt>
              <c:pt idx="323">
                <c:v>43040</c:v>
              </c:pt>
            </c:numLit>
          </c:cat>
          <c:val>
            <c:numLit>
              <c:formatCode>0.0%</c:formatCode>
              <c:ptCount val="334"/>
              <c:pt idx="1">
                <c:v>-1.3097037138800616E-3</c:v>
              </c:pt>
              <c:pt idx="2">
                <c:v>-6.3691939360156491E-3</c:v>
              </c:pt>
              <c:pt idx="3">
                <c:v>-9.7584999270392547E-3</c:v>
              </c:pt>
              <c:pt idx="4">
                <c:v>-1.2043359741810811E-2</c:v>
              </c:pt>
              <c:pt idx="5">
                <c:v>-1.4530358069538174E-2</c:v>
              </c:pt>
              <c:pt idx="6">
                <c:v>-1.3872074712591331E-2</c:v>
              </c:pt>
              <c:pt idx="7">
                <c:v>-1.3948830010015456E-2</c:v>
              </c:pt>
              <c:pt idx="8">
                <c:v>-1.191453646432028E-2</c:v>
              </c:pt>
              <c:pt idx="9">
                <c:v>-1.0810415981885257E-2</c:v>
              </c:pt>
              <c:pt idx="10">
                <c:v>-9.2260707362569194E-3</c:v>
              </c:pt>
              <c:pt idx="11">
                <c:v>-8.396282561919155E-3</c:v>
              </c:pt>
              <c:pt idx="12">
                <c:v>-7.6493921710532042E-3</c:v>
              </c:pt>
              <c:pt idx="13">
                <c:v>-6.1169090809045645E-3</c:v>
              </c:pt>
              <c:pt idx="14">
                <c:v>-3.8809593878752491E-3</c:v>
              </c:pt>
              <c:pt idx="15">
                <c:v>-1.9248834938937476E-3</c:v>
              </c:pt>
              <c:pt idx="16">
                <c:v>1.4857058486978936E-3</c:v>
              </c:pt>
              <c:pt idx="17">
                <c:v>3.7970122779302784E-3</c:v>
              </c:pt>
              <c:pt idx="18">
                <c:v>3.5260345034475726E-3</c:v>
              </c:pt>
              <c:pt idx="19">
                <c:v>4.5614877467727855E-3</c:v>
              </c:pt>
              <c:pt idx="20">
                <c:v>5.7428814122686411E-3</c:v>
              </c:pt>
              <c:pt idx="21">
                <c:v>5.7781059627100007E-3</c:v>
              </c:pt>
              <c:pt idx="22">
                <c:v>7.3093073692953592E-3</c:v>
              </c:pt>
              <c:pt idx="23">
                <c:v>9.0952741509537915E-3</c:v>
              </c:pt>
              <c:pt idx="24">
                <c:v>1.0800930541708276E-2</c:v>
              </c:pt>
              <c:pt idx="25">
                <c:v>1.3185697808535179E-2</c:v>
              </c:pt>
              <c:pt idx="26">
                <c:v>1.5999778421995403E-2</c:v>
              </c:pt>
              <c:pt idx="27">
                <c:v>1.5031974088530964E-2</c:v>
              </c:pt>
              <c:pt idx="28">
                <c:v>1.639223419057001E-2</c:v>
              </c:pt>
              <c:pt idx="29">
                <c:v>1.766156791282425E-2</c:v>
              </c:pt>
              <c:pt idx="30">
                <c:v>1.8699583329500724E-2</c:v>
              </c:pt>
              <c:pt idx="31">
                <c:v>2.0791969997793869E-2</c:v>
              </c:pt>
              <c:pt idx="32">
                <c:v>2.0949233452675964E-2</c:v>
              </c:pt>
              <c:pt idx="33">
                <c:v>2.2823633059853465E-2</c:v>
              </c:pt>
              <c:pt idx="34">
                <c:v>2.3720303810457422E-2</c:v>
              </c:pt>
              <c:pt idx="35">
                <c:v>2.4852904843388313E-2</c:v>
              </c:pt>
              <c:pt idx="36">
                <c:v>2.5763968801943538E-2</c:v>
              </c:pt>
              <c:pt idx="37">
                <c:v>2.53451604677426E-2</c:v>
              </c:pt>
              <c:pt idx="38">
                <c:v>2.4862104373585936E-2</c:v>
              </c:pt>
              <c:pt idx="39">
                <c:v>2.9536900670921185E-2</c:v>
              </c:pt>
              <c:pt idx="40">
                <c:v>2.9835185755987981E-2</c:v>
              </c:pt>
              <c:pt idx="41">
                <c:v>3.0369077442051751E-2</c:v>
              </c:pt>
              <c:pt idx="42">
                <c:v>3.1538933834152072E-2</c:v>
              </c:pt>
              <c:pt idx="43">
                <c:v>3.2101500171088038E-2</c:v>
              </c:pt>
              <c:pt idx="44">
                <c:v>3.3179872675610511E-2</c:v>
              </c:pt>
              <c:pt idx="45">
                <c:v>3.412200658573572E-2</c:v>
              </c:pt>
              <c:pt idx="46">
                <c:v>3.3373308512923305E-2</c:v>
              </c:pt>
              <c:pt idx="47">
                <c:v>3.4705667014883979E-2</c:v>
              </c:pt>
              <c:pt idx="48">
                <c:v>3.42874949917642E-2</c:v>
              </c:pt>
              <c:pt idx="49">
                <c:v>3.4684288594597934E-2</c:v>
              </c:pt>
              <c:pt idx="50">
                <c:v>3.4668345406665857E-2</c:v>
              </c:pt>
              <c:pt idx="51">
                <c:v>3.2362888200129003E-2</c:v>
              </c:pt>
              <c:pt idx="52">
                <c:v>3.0617005730785074E-2</c:v>
              </c:pt>
              <c:pt idx="53">
                <c:v>2.745521412082752E-2</c:v>
              </c:pt>
              <c:pt idx="54">
                <c:v>2.6679504573504209E-2</c:v>
              </c:pt>
              <c:pt idx="55">
                <c:v>2.4167022919411307E-2</c:v>
              </c:pt>
              <c:pt idx="56">
                <c:v>2.3863814380950643E-2</c:v>
              </c:pt>
              <c:pt idx="57">
                <c:v>2.2836121329909087E-2</c:v>
              </c:pt>
              <c:pt idx="58">
                <c:v>2.2292469579526353E-2</c:v>
              </c:pt>
              <c:pt idx="59">
                <c:v>1.9864349446870211E-2</c:v>
              </c:pt>
              <c:pt idx="60">
                <c:v>1.8559647401132917E-2</c:v>
              </c:pt>
              <c:pt idx="61">
                <c:v>1.5580469045084699E-2</c:v>
              </c:pt>
              <c:pt idx="62">
                <c:v>1.7507476883789064E-2</c:v>
              </c:pt>
              <c:pt idx="63">
                <c:v>1.7868140139592148E-2</c:v>
              </c:pt>
              <c:pt idx="64">
                <c:v>1.7851804398889559E-2</c:v>
              </c:pt>
              <c:pt idx="65">
                <c:v>2.0750219974542849E-2</c:v>
              </c:pt>
              <c:pt idx="66">
                <c:v>2.1143631759781067E-2</c:v>
              </c:pt>
              <c:pt idx="67">
                <c:v>2.2438218231691121E-2</c:v>
              </c:pt>
              <c:pt idx="68">
                <c:v>2.1752065553704458E-2</c:v>
              </c:pt>
              <c:pt idx="69">
                <c:v>2.1537391422367103E-2</c:v>
              </c:pt>
              <c:pt idx="70">
                <c:v>2.2340074043324609E-2</c:v>
              </c:pt>
              <c:pt idx="71">
                <c:v>2.3581074220732967E-2</c:v>
              </c:pt>
              <c:pt idx="72">
                <c:v>2.386707459305959E-2</c:v>
              </c:pt>
              <c:pt idx="73">
                <c:v>2.596634180564128E-2</c:v>
              </c:pt>
              <c:pt idx="74">
                <c:v>2.4828190270852923E-2</c:v>
              </c:pt>
              <c:pt idx="75">
                <c:v>2.519306560449075E-2</c:v>
              </c:pt>
              <c:pt idx="76">
                <c:v>2.6232534720765255E-2</c:v>
              </c:pt>
              <c:pt idx="77">
                <c:v>2.5642742367434357E-2</c:v>
              </c:pt>
              <c:pt idx="78">
                <c:v>2.5423092015729676E-2</c:v>
              </c:pt>
              <c:pt idx="79">
                <c:v>2.5836714629696056E-2</c:v>
              </c:pt>
              <c:pt idx="80">
                <c:v>2.4042661164862755E-2</c:v>
              </c:pt>
              <c:pt idx="81">
                <c:v>2.6381127155870265E-2</c:v>
              </c:pt>
              <c:pt idx="82">
                <c:v>2.7097351586065077E-2</c:v>
              </c:pt>
              <c:pt idx="83">
                <c:v>2.707170903079148E-2</c:v>
              </c:pt>
              <c:pt idx="84">
                <c:v>2.8131345649051509E-2</c:v>
              </c:pt>
              <c:pt idx="85">
                <c:v>2.841512947050151E-2</c:v>
              </c:pt>
              <c:pt idx="86">
                <c:v>2.7472798395844933E-2</c:v>
              </c:pt>
              <c:pt idx="87">
                <c:v>2.6041197058992216E-2</c:v>
              </c:pt>
              <c:pt idx="88">
                <c:v>2.5880890662436373E-2</c:v>
              </c:pt>
              <c:pt idx="89">
                <c:v>2.6992623539395577E-2</c:v>
              </c:pt>
              <c:pt idx="90">
                <c:v>2.6559624810695404E-2</c:v>
              </c:pt>
              <c:pt idx="91">
                <c:v>2.5056041064292822E-2</c:v>
              </c:pt>
              <c:pt idx="92">
                <c:v>2.8092580406684275E-2</c:v>
              </c:pt>
              <c:pt idx="93">
                <c:v>2.5638328856671277E-2</c:v>
              </c:pt>
              <c:pt idx="94">
                <c:v>2.4429993706936992E-2</c:v>
              </c:pt>
              <c:pt idx="95">
                <c:v>2.4177062374245439E-2</c:v>
              </c:pt>
              <c:pt idx="96">
                <c:v>2.4463285000883239E-2</c:v>
              </c:pt>
              <c:pt idx="97">
                <c:v>2.3223956163681336E-2</c:v>
              </c:pt>
              <c:pt idx="98">
                <c:v>2.486662880817736E-2</c:v>
              </c:pt>
              <c:pt idx="99">
                <c:v>2.4509490637182774E-2</c:v>
              </c:pt>
              <c:pt idx="100">
                <c:v>2.5204055605152487E-2</c:v>
              </c:pt>
              <c:pt idx="101">
                <c:v>2.3597648180518016E-2</c:v>
              </c:pt>
              <c:pt idx="102">
                <c:v>2.3897525380710549E-2</c:v>
              </c:pt>
              <c:pt idx="103">
                <c:v>2.539438550341111E-2</c:v>
              </c:pt>
              <c:pt idx="104">
                <c:v>2.3903406531754046E-2</c:v>
              </c:pt>
              <c:pt idx="105">
                <c:v>2.3814219116057744E-2</c:v>
              </c:pt>
              <c:pt idx="106">
                <c:v>2.5320144281506529E-2</c:v>
              </c:pt>
              <c:pt idx="107">
                <c:v>2.5366589655335003E-2</c:v>
              </c:pt>
              <c:pt idx="108">
                <c:v>2.4921434784993757E-2</c:v>
              </c:pt>
              <c:pt idx="109">
                <c:v>2.5695428531164133E-2</c:v>
              </c:pt>
              <c:pt idx="110">
                <c:v>2.3443840919023629E-2</c:v>
              </c:pt>
              <c:pt idx="111">
                <c:v>2.623124668600485E-2</c:v>
              </c:pt>
              <c:pt idx="112">
                <c:v>2.5478548881183061E-2</c:v>
              </c:pt>
              <c:pt idx="113">
                <c:v>2.5545292245594986E-2</c:v>
              </c:pt>
              <c:pt idx="114">
                <c:v>2.3115118557938796E-2</c:v>
              </c:pt>
              <c:pt idx="115">
                <c:v>2.1937348354892139E-2</c:v>
              </c:pt>
              <c:pt idx="116">
                <c:v>2.0559362844971396E-2</c:v>
              </c:pt>
              <c:pt idx="117">
                <c:v>1.9901072485207116E-2</c:v>
              </c:pt>
              <c:pt idx="118">
                <c:v>1.6683437156749026E-2</c:v>
              </c:pt>
              <c:pt idx="119">
                <c:v>1.6147821155408471E-2</c:v>
              </c:pt>
              <c:pt idx="120">
                <c:v>1.4910422767833165E-2</c:v>
              </c:pt>
              <c:pt idx="121">
                <c:v>1.295330855132093E-2</c:v>
              </c:pt>
              <c:pt idx="122">
                <c:v>1.2490468201921567E-2</c:v>
              </c:pt>
              <c:pt idx="123">
                <c:v>8.6848823779710482E-3</c:v>
              </c:pt>
              <c:pt idx="124">
                <c:v>4.3671102012965424E-3</c:v>
              </c:pt>
              <c:pt idx="125">
                <c:v>2.3539028617707292E-3</c:v>
              </c:pt>
              <c:pt idx="126">
                <c:v>1.7035517160444158E-3</c:v>
              </c:pt>
              <c:pt idx="127">
                <c:v>-4.687984393548783E-4</c:v>
              </c:pt>
              <c:pt idx="128">
                <c:v>-1.5502117362371504E-3</c:v>
              </c:pt>
              <c:pt idx="129">
                <c:v>-4.3890462700660882E-3</c:v>
              </c:pt>
              <c:pt idx="130">
                <c:v>-6.754255407559584E-3</c:v>
              </c:pt>
              <c:pt idx="131">
                <c:v>-1.0656992661532971E-2</c:v>
              </c:pt>
              <c:pt idx="132">
                <c:v>-1.3011278450399733E-2</c:v>
              </c:pt>
              <c:pt idx="133">
                <c:v>-1.3842629572136889E-2</c:v>
              </c:pt>
              <c:pt idx="134">
                <c:v>-1.5401647863350854E-2</c:v>
              </c:pt>
              <c:pt idx="135">
                <c:v>-1.5359582978659247E-2</c:v>
              </c:pt>
              <c:pt idx="136">
                <c:v>-1.3867186025620648E-2</c:v>
              </c:pt>
              <c:pt idx="137">
                <c:v>-1.3614534251540467E-2</c:v>
              </c:pt>
              <c:pt idx="138">
                <c:v>-1.2222037459751145E-2</c:v>
              </c:pt>
              <c:pt idx="139">
                <c:v>-1.2028050321126305E-2</c:v>
              </c:pt>
              <c:pt idx="140">
                <c:v>-1.0966789108948438E-2</c:v>
              </c:pt>
              <c:pt idx="141">
                <c:v>-9.6134877156774934E-3</c:v>
              </c:pt>
              <c:pt idx="142">
                <c:v>-6.2220937573688184E-3</c:v>
              </c:pt>
              <c:pt idx="143">
                <c:v>-3.9183997072634869E-3</c:v>
              </c:pt>
              <c:pt idx="144">
                <c:v>-3.8166773533632181E-3</c:v>
              </c:pt>
              <c:pt idx="145">
                <c:v>-2.0860555211700271E-3</c:v>
              </c:pt>
              <c:pt idx="146">
                <c:v>-2.1876649354026778E-3</c:v>
              </c:pt>
              <c:pt idx="147">
                <c:v>-3.6262929187832471E-3</c:v>
              </c:pt>
              <c:pt idx="148">
                <c:v>-3.3681889860219805E-3</c:v>
              </c:pt>
              <c:pt idx="149">
                <c:v>-3.383628443913711E-3</c:v>
              </c:pt>
              <c:pt idx="150">
                <c:v>-3.7341699506446835E-3</c:v>
              </c:pt>
              <c:pt idx="151">
                <c:v>-2.9249393189945128E-3</c:v>
              </c:pt>
              <c:pt idx="152">
                <c:v>-3.1320116091188011E-3</c:v>
              </c:pt>
              <c:pt idx="153">
                <c:v>-1.8770062898864071E-3</c:v>
              </c:pt>
              <c:pt idx="154">
                <c:v>-1.2552717586816753E-3</c:v>
              </c:pt>
              <c:pt idx="155">
                <c:v>-1.2704535366059311E-3</c:v>
              </c:pt>
              <c:pt idx="156">
                <c:v>8.8119904370742574E-4</c:v>
              </c:pt>
              <c:pt idx="157">
                <c:v>1.3936108303469474E-3</c:v>
              </c:pt>
              <c:pt idx="158">
                <c:v>2.9053945280459459E-3</c:v>
              </c:pt>
              <c:pt idx="159">
                <c:v>7.0563122898079644E-3</c:v>
              </c:pt>
              <c:pt idx="160">
                <c:v>9.3245464460727234E-3</c:v>
              </c:pt>
              <c:pt idx="161">
                <c:v>1.1736962984015387E-2</c:v>
              </c:pt>
              <c:pt idx="162">
                <c:v>1.225066629799465E-2</c:v>
              </c:pt>
              <c:pt idx="163">
                <c:v>1.2425222125803437E-2</c:v>
              </c:pt>
              <c:pt idx="164">
                <c:v>1.3658221819355054E-2</c:v>
              </c:pt>
              <c:pt idx="165">
                <c:v>1.4092507023226508E-2</c:v>
              </c:pt>
              <c:pt idx="166">
                <c:v>1.5166494233053607E-2</c:v>
              </c:pt>
              <c:pt idx="167">
                <c:v>1.558668464933799E-2</c:v>
              </c:pt>
              <c:pt idx="168">
                <c:v>1.5617942259548823E-2</c:v>
              </c:pt>
              <c:pt idx="169">
                <c:v>1.5423083393231174E-2</c:v>
              </c:pt>
              <c:pt idx="170">
                <c:v>1.6877379114243363E-2</c:v>
              </c:pt>
              <c:pt idx="171">
                <c:v>1.5340393574113431E-2</c:v>
              </c:pt>
              <c:pt idx="172">
                <c:v>1.6171009375380407E-2</c:v>
              </c:pt>
              <c:pt idx="173">
                <c:v>1.5146338685798844E-2</c:v>
              </c:pt>
              <c:pt idx="174">
                <c:v>1.6412225324754059E-2</c:v>
              </c:pt>
              <c:pt idx="175">
                <c:v>1.89021291443221E-2</c:v>
              </c:pt>
              <c:pt idx="176">
                <c:v>1.9468610749037607E-2</c:v>
              </c:pt>
              <c:pt idx="177">
                <c:v>1.8725684615268134E-2</c:v>
              </c:pt>
              <c:pt idx="178">
                <c:v>1.6698876675927066E-2</c:v>
              </c:pt>
              <c:pt idx="179">
                <c:v>1.8765562514147849E-2</c:v>
              </c:pt>
              <c:pt idx="180">
                <c:v>1.8958382017051134E-2</c:v>
              </c:pt>
              <c:pt idx="181">
                <c:v>2.000828344440686E-2</c:v>
              </c:pt>
              <c:pt idx="182">
                <c:v>2.054362042786062E-2</c:v>
              </c:pt>
              <c:pt idx="183">
                <c:v>2.1626654852105132E-2</c:v>
              </c:pt>
              <c:pt idx="184">
                <c:v>2.0212232182307055E-2</c:v>
              </c:pt>
              <c:pt idx="185">
                <c:v>1.9048687457931424E-2</c:v>
              </c:pt>
              <c:pt idx="186">
                <c:v>1.7774625807174038E-2</c:v>
              </c:pt>
              <c:pt idx="187">
                <c:v>1.6474476844166253E-2</c:v>
              </c:pt>
              <c:pt idx="188">
                <c:v>1.6353837576658536E-2</c:v>
              </c:pt>
              <c:pt idx="189">
                <c:v>1.6984664764621904E-2</c:v>
              </c:pt>
              <c:pt idx="190">
                <c:v>1.6409753779440983E-2</c:v>
              </c:pt>
              <c:pt idx="191">
                <c:v>1.5390654510172741E-2</c:v>
              </c:pt>
              <c:pt idx="192">
                <c:v>1.5476349002027101E-2</c:v>
              </c:pt>
              <c:pt idx="193">
                <c:v>1.516404335115018E-2</c:v>
              </c:pt>
              <c:pt idx="194">
                <c:v>1.3464243888426486E-2</c:v>
              </c:pt>
              <c:pt idx="195">
                <c:v>1.2760108490323274E-2</c:v>
              </c:pt>
              <c:pt idx="196">
                <c:v>1.1986904691996036E-2</c:v>
              </c:pt>
              <c:pt idx="197">
                <c:v>1.2850715926521206E-2</c:v>
              </c:pt>
              <c:pt idx="198">
                <c:v>1.2813930289871989E-2</c:v>
              </c:pt>
              <c:pt idx="199">
                <c:v>1.1036897071963203E-2</c:v>
              </c:pt>
              <c:pt idx="200">
                <c:v>9.537392576339343E-3</c:v>
              </c:pt>
              <c:pt idx="201">
                <c:v>9.0518563976680344E-3</c:v>
              </c:pt>
              <c:pt idx="202">
                <c:v>9.6065339041246922E-3</c:v>
              </c:pt>
              <c:pt idx="203">
                <c:v>8.8989386921478619E-3</c:v>
              </c:pt>
              <c:pt idx="204">
                <c:v>8.3560386403043196E-3</c:v>
              </c:pt>
              <c:pt idx="205">
                <c:v>6.7197067764315221E-3</c:v>
              </c:pt>
              <c:pt idx="206">
                <c:v>5.458047167411717E-3</c:v>
              </c:pt>
              <c:pt idx="207">
                <c:v>3.5054614072649315E-3</c:v>
              </c:pt>
              <c:pt idx="208">
                <c:v>1.3999202118013532E-3</c:v>
              </c:pt>
              <c:pt idx="209">
                <c:v>-9.8545011883366396E-4</c:v>
              </c:pt>
              <c:pt idx="210">
                <c:v>-2.7012738715120888E-3</c:v>
              </c:pt>
              <c:pt idx="211">
                <c:v>-3.9985802142717963E-3</c:v>
              </c:pt>
              <c:pt idx="212">
                <c:v>-5.788638619420583E-3</c:v>
              </c:pt>
              <c:pt idx="213">
                <c:v>-9.6801986721403166E-3</c:v>
              </c:pt>
              <c:pt idx="214">
                <c:v>-1.3711912359534284E-2</c:v>
              </c:pt>
              <c:pt idx="215">
                <c:v>-2.0062899902396736E-2</c:v>
              </c:pt>
              <c:pt idx="216">
                <c:v>-2.5770700728977802E-2</c:v>
              </c:pt>
              <c:pt idx="217">
                <c:v>-3.1618868742324668E-2</c:v>
              </c:pt>
              <c:pt idx="218">
                <c:v>-3.610512772324459E-2</c:v>
              </c:pt>
              <c:pt idx="219">
                <c:v>-4.1513582318396192E-2</c:v>
              </c:pt>
              <c:pt idx="220">
                <c:v>-4.503179822972958E-2</c:v>
              </c:pt>
              <c:pt idx="221">
                <c:v>-4.6274805616803971E-2</c:v>
              </c:pt>
              <c:pt idx="222">
                <c:v>-4.8573088374119555E-2</c:v>
              </c:pt>
              <c:pt idx="223">
                <c:v>-4.9491988916121832E-2</c:v>
              </c:pt>
              <c:pt idx="224">
                <c:v>-4.9194782481964627E-2</c:v>
              </c:pt>
              <c:pt idx="225">
                <c:v>-4.7675098698640173E-2</c:v>
              </c:pt>
              <c:pt idx="226">
                <c:v>-4.5860050181209977E-2</c:v>
              </c:pt>
              <c:pt idx="227">
                <c:v>-4.0482514386896873E-2</c:v>
              </c:pt>
              <c:pt idx="228">
                <c:v>-3.7583613900301072E-2</c:v>
              </c:pt>
              <c:pt idx="229">
                <c:v>-3.1718797788934272E-2</c:v>
              </c:pt>
              <c:pt idx="230">
                <c:v>-2.7131405088825722E-2</c:v>
              </c:pt>
              <c:pt idx="231">
                <c:v>-1.9852408547627709E-2</c:v>
              </c:pt>
              <c:pt idx="232">
                <c:v>-1.2901904566864686E-2</c:v>
              </c:pt>
              <c:pt idx="233">
                <c:v>-6.2969610318498459E-3</c:v>
              </c:pt>
              <c:pt idx="234">
                <c:v>-3.7703879530762707E-3</c:v>
              </c:pt>
              <c:pt idx="235">
                <c:v>-1.7828176169926158E-3</c:v>
              </c:pt>
              <c:pt idx="236">
                <c:v>-4.2918783865597554E-4</c:v>
              </c:pt>
              <c:pt idx="237">
                <c:v>8.5982542473073131E-4</c:v>
              </c:pt>
              <c:pt idx="238">
                <c:v>4.4442735765637398E-3</c:v>
              </c:pt>
              <c:pt idx="239">
                <c:v>5.3747318400960697E-3</c:v>
              </c:pt>
              <c:pt idx="240">
                <c:v>8.1754996994867213E-3</c:v>
              </c:pt>
              <c:pt idx="241">
                <c:v>8.3281330652307251E-3</c:v>
              </c:pt>
              <c:pt idx="242">
                <c:v>1.0313490014105975E-2</c:v>
              </c:pt>
              <c:pt idx="243">
                <c:v>1.0770071672171033E-2</c:v>
              </c:pt>
              <c:pt idx="244">
                <c:v>1.154141693560784E-2</c:v>
              </c:pt>
              <c:pt idx="245">
                <c:v>8.0741443702931903E-3</c:v>
              </c:pt>
              <c:pt idx="246">
                <c:v>1.0855991480689831E-2</c:v>
              </c:pt>
              <c:pt idx="247">
                <c:v>1.191178837795781E-2</c:v>
              </c:pt>
              <c:pt idx="248">
                <c:v>1.3034510784140751E-2</c:v>
              </c:pt>
              <c:pt idx="249">
                <c:v>1.5340835001649067E-2</c:v>
              </c:pt>
              <c:pt idx="250">
                <c:v>1.4904350355576357E-2</c:v>
              </c:pt>
              <c:pt idx="251">
                <c:v>1.5059043073910816E-2</c:v>
              </c:pt>
              <c:pt idx="252">
                <c:v>1.5981473413890335E-2</c:v>
              </c:pt>
              <c:pt idx="253">
                <c:v>1.8382970920371111E-2</c:v>
              </c:pt>
              <c:pt idx="254">
                <c:v>1.8722677022377177E-2</c:v>
              </c:pt>
              <c:pt idx="255">
                <c:v>1.8751523275651882E-2</c:v>
              </c:pt>
              <c:pt idx="256">
                <c:v>1.6666413454672568E-2</c:v>
              </c:pt>
              <c:pt idx="257">
                <c:v>1.6945163567898325E-2</c:v>
              </c:pt>
              <c:pt idx="258">
                <c:v>1.5787000545686158E-2</c:v>
              </c:pt>
              <c:pt idx="259">
                <c:v>1.6339299917432326E-2</c:v>
              </c:pt>
              <c:pt idx="260">
                <c:v>1.6832799739636473E-2</c:v>
              </c:pt>
              <c:pt idx="261">
                <c:v>1.6461309501325738E-2</c:v>
              </c:pt>
              <c:pt idx="262">
                <c:v>1.5960174988686182E-2</c:v>
              </c:pt>
              <c:pt idx="263">
                <c:v>1.5875407810369113E-2</c:v>
              </c:pt>
              <c:pt idx="264">
                <c:v>1.6113744075829439E-2</c:v>
              </c:pt>
              <c:pt idx="265">
                <c:v>1.4967588980253188E-2</c:v>
              </c:pt>
              <c:pt idx="266">
                <c:v>1.5307994757536081E-2</c:v>
              </c:pt>
              <c:pt idx="267">
                <c:v>1.4511281568205359E-2</c:v>
              </c:pt>
              <c:pt idx="268">
                <c:v>1.539197226456257E-2</c:v>
              </c:pt>
              <c:pt idx="269">
                <c:v>1.620741913087631E-2</c:v>
              </c:pt>
              <c:pt idx="270">
                <c:v>1.6839890469830809E-2</c:v>
              </c:pt>
              <c:pt idx="271">
                <c:v>1.6665424461504097E-2</c:v>
              </c:pt>
              <c:pt idx="272">
                <c:v>1.7268714597274304E-2</c:v>
              </c:pt>
              <c:pt idx="273">
                <c:v>1.7146042363433756E-2</c:v>
              </c:pt>
              <c:pt idx="274">
                <c:v>1.7617449664429463E-2</c:v>
              </c:pt>
              <c:pt idx="275">
                <c:v>1.8534725724626888E-2</c:v>
              </c:pt>
              <c:pt idx="276">
                <c:v>1.7042762378583376E-2</c:v>
              </c:pt>
              <c:pt idx="277">
                <c:v>1.6860950747691783E-2</c:v>
              </c:pt>
              <c:pt idx="278">
                <c:v>1.5829577558291286E-2</c:v>
              </c:pt>
              <c:pt idx="279">
                <c:v>1.6860846432177112E-2</c:v>
              </c:pt>
              <c:pt idx="280">
                <c:v>1.780773532701474E-2</c:v>
              </c:pt>
              <c:pt idx="281">
                <c:v>1.7925096604516577E-2</c:v>
              </c:pt>
              <c:pt idx="282">
                <c:v>1.894573097355523E-2</c:v>
              </c:pt>
              <c:pt idx="283">
                <c:v>1.9515270589270273E-2</c:v>
              </c:pt>
              <c:pt idx="284">
                <c:v>1.9251172558115703E-2</c:v>
              </c:pt>
              <c:pt idx="285">
                <c:v>1.988206668274195E-2</c:v>
              </c:pt>
              <c:pt idx="286">
                <c:v>1.9960749695408841E-2</c:v>
              </c:pt>
              <c:pt idx="287">
                <c:v>2.0316470905211714E-2</c:v>
              </c:pt>
              <c:pt idx="288">
                <c:v>2.1823634748933562E-2</c:v>
              </c:pt>
              <c:pt idx="289">
                <c:v>2.2113343607339075E-2</c:v>
              </c:pt>
              <c:pt idx="290">
                <c:v>2.2720836510184084E-2</c:v>
              </c:pt>
              <c:pt idx="291">
                <c:v>2.1328096124997309E-2</c:v>
              </c:pt>
              <c:pt idx="292">
                <c:v>2.0792966829578541E-2</c:v>
              </c:pt>
              <c:pt idx="293">
                <c:v>2.1463316060680526E-2</c:v>
              </c:pt>
              <c:pt idx="294">
                <c:v>2.0710613109040432E-2</c:v>
              </c:pt>
              <c:pt idx="295">
                <c:v>2.1054448183622343E-2</c:v>
              </c:pt>
              <c:pt idx="296">
                <c:v>2.0495628077933592E-2</c:v>
              </c:pt>
              <c:pt idx="297">
                <c:v>1.9164911375718185E-2</c:v>
              </c:pt>
              <c:pt idx="298">
                <c:v>1.9806158578019373E-2</c:v>
              </c:pt>
              <c:pt idx="299">
                <c:v>1.947658028647492E-2</c:v>
              </c:pt>
              <c:pt idx="300">
                <c:v>1.9327216253953727E-2</c:v>
              </c:pt>
              <c:pt idx="301">
                <c:v>1.8526947640925773E-2</c:v>
              </c:pt>
              <c:pt idx="302">
                <c:v>1.8488540512907825E-2</c:v>
              </c:pt>
              <c:pt idx="303">
                <c:v>1.9463563471226797E-2</c:v>
              </c:pt>
              <c:pt idx="304">
                <c:v>1.8655447900730815E-2</c:v>
              </c:pt>
              <c:pt idx="305">
                <c:v>1.6483438842414655E-2</c:v>
              </c:pt>
              <c:pt idx="306">
                <c:v>1.7101494264226469E-2</c:v>
              </c:pt>
              <c:pt idx="307">
                <c:v>1.7331474126031754E-2</c:v>
              </c:pt>
              <c:pt idx="308">
                <c:v>1.7445991291073604E-2</c:v>
              </c:pt>
              <c:pt idx="309">
                <c:v>1.8481156812158561E-2</c:v>
              </c:pt>
              <c:pt idx="310">
                <c:v>1.7057808576598887E-2</c:v>
              </c:pt>
              <c:pt idx="311">
                <c:v>1.6269269002982201E-2</c:v>
              </c:pt>
              <c:pt idx="312">
                <c:v>1.565503022678838E-2</c:v>
              </c:pt>
              <c:pt idx="313">
                <c:v>1.6269699953215921E-2</c:v>
              </c:pt>
              <c:pt idx="314">
                <c:v>1.6207963861468944E-2</c:v>
              </c:pt>
              <c:pt idx="315">
                <c:v>1.4964537526187982E-2</c:v>
              </c:pt>
              <c:pt idx="316">
                <c:v>1.5324072142728129E-2</c:v>
              </c:pt>
              <c:pt idx="317">
                <c:v>1.6028470344549461E-2</c:v>
              </c:pt>
              <c:pt idx="318">
                <c:v>1.5391978691230879E-2</c:v>
              </c:pt>
              <c:pt idx="319">
                <c:v>1.4301833763680438E-2</c:v>
              </c:pt>
              <c:pt idx="320">
                <c:v>1.4505679893247025E-2</c:v>
              </c:pt>
              <c:pt idx="321">
                <c:v>1.3024392264049389E-2</c:v>
              </c:pt>
              <c:pt idx="322">
                <c:v>1.3840806587313681E-2</c:v>
              </c:pt>
              <c:pt idx="323">
                <c:v>1.4266032926913308E-2</c:v>
              </c:pt>
            </c:numLit>
          </c:val>
          <c:smooth val="0"/>
          <c:extLst>
            <c:ext xmlns:c16="http://schemas.microsoft.com/office/drawing/2014/chart" uri="{C3380CC4-5D6E-409C-BE32-E72D297353CC}">
              <c16:uniqueId val="{00000003-CB54-47D5-B8A6-0B8F5D7D1267}"/>
            </c:ext>
          </c:extLst>
        </c:ser>
        <c:dLbls>
          <c:showLegendKey val="0"/>
          <c:showVal val="0"/>
          <c:showCatName val="0"/>
          <c:showSerName val="0"/>
          <c:showPercent val="0"/>
          <c:showBubbleSize val="0"/>
        </c:dLbls>
        <c:smooth val="0"/>
        <c:axId val="97566080"/>
        <c:axId val="98977280"/>
      </c:lineChart>
      <c:dateAx>
        <c:axId val="97566080"/>
        <c:scaling>
          <c:orientation val="minMax"/>
          <c:min val="38657"/>
        </c:scaling>
        <c:delete val="0"/>
        <c:axPos val="b"/>
        <c:numFmt formatCode="[$-409]mmm\-yy;@" sourceLinked="0"/>
        <c:majorTickMark val="none"/>
        <c:minorTickMark val="none"/>
        <c:tickLblPos val="low"/>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98977280"/>
        <c:crosses val="autoZero"/>
        <c:auto val="1"/>
        <c:lblOffset val="100"/>
        <c:baseTimeUnit val="months"/>
        <c:majorUnit val="12"/>
      </c:dateAx>
      <c:valAx>
        <c:axId val="98977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7566080"/>
        <c:crosses val="autoZero"/>
        <c:crossBetween val="between"/>
      </c:valAx>
      <c:spPr>
        <a:noFill/>
        <a:ln>
          <a:noFill/>
        </a:ln>
        <a:effectLst/>
      </c:spPr>
    </c:plotArea>
    <c:legend>
      <c:legendPos val="t"/>
      <c:layout>
        <c:manualLayout>
          <c:xMode val="edge"/>
          <c:yMode val="edge"/>
          <c:x val="0.60482848861360095"/>
          <c:y val="0.63408723747980611"/>
          <c:w val="0.22996776084407972"/>
          <c:h val="9.727541882385863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v>Texas</c:v>
          </c:tx>
          <c:spPr>
            <a:ln w="34925" cap="rnd">
              <a:solidFill>
                <a:srgbClr val="86BC25"/>
              </a:solidFill>
              <a:round/>
            </a:ln>
            <a:effectLst>
              <a:outerShdw blurRad="57150" dist="19050" dir="5400000" algn="ctr" rotWithShape="0">
                <a:srgbClr val="000000">
                  <a:alpha val="63000"/>
                </a:srgbClr>
              </a:outerShdw>
            </a:effectLst>
          </c:spPr>
          <c:marker>
            <c:symbol val="none"/>
          </c:marker>
          <c:dLbls>
            <c:dLbl>
              <c:idx val="214"/>
              <c:layout>
                <c:manualLayout>
                  <c:x val="-1.4684287812041223E-2"/>
                  <c:y val="-3.6418816388467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5C-492F-823A-56A8EDBC68E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mmm\-yy</c:formatCode>
              <c:ptCount val="245"/>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formatCode="[$-409]mmm\-yy;@">
                <c:v>42705</c:v>
              </c:pt>
              <c:pt idx="204">
                <c:v>42736</c:v>
              </c:pt>
              <c:pt idx="205">
                <c:v>42767</c:v>
              </c:pt>
              <c:pt idx="206">
                <c:v>42795</c:v>
              </c:pt>
              <c:pt idx="207">
                <c:v>42826</c:v>
              </c:pt>
              <c:pt idx="208">
                <c:v>42856</c:v>
              </c:pt>
              <c:pt idx="209" formatCode="[$-409]mmm\-yy;@">
                <c:v>42887</c:v>
              </c:pt>
              <c:pt idx="210" formatCode="[$-409]mmm\-yy;@">
                <c:v>42917</c:v>
              </c:pt>
              <c:pt idx="211">
                <c:v>42948</c:v>
              </c:pt>
              <c:pt idx="212">
                <c:v>42979</c:v>
              </c:pt>
              <c:pt idx="213" formatCode="[$-409]mmm\-yy;@">
                <c:v>43009</c:v>
              </c:pt>
              <c:pt idx="214" formatCode="[$-409]mmm\-yy;@">
                <c:v>43040</c:v>
              </c:pt>
            </c:numLit>
          </c:cat>
          <c:val>
            <c:numLit>
              <c:formatCode>0.0</c:formatCode>
              <c:ptCount val="245"/>
              <c:pt idx="0">
                <c:v>87.517681333195938</c:v>
              </c:pt>
              <c:pt idx="1">
                <c:v>87.734072748733027</c:v>
              </c:pt>
              <c:pt idx="2">
                <c:v>88.021657876741202</c:v>
              </c:pt>
              <c:pt idx="3">
                <c:v>88.099408904834618</c:v>
              </c:pt>
              <c:pt idx="4">
                <c:v>88.501278676546363</c:v>
              </c:pt>
              <c:pt idx="5">
                <c:v>88.618373598373793</c:v>
              </c:pt>
              <c:pt idx="6">
                <c:v>88.702681942089541</c:v>
              </c:pt>
              <c:pt idx="7">
                <c:v>88.965911326357599</c:v>
              </c:pt>
              <c:pt idx="8">
                <c:v>89.160757276278446</c:v>
              </c:pt>
              <c:pt idx="9">
                <c:v>89.252559694991149</c:v>
              </c:pt>
              <c:pt idx="10">
                <c:v>89.382769248063255</c:v>
              </c:pt>
              <c:pt idx="11">
                <c:v>89.61040177609577</c:v>
              </c:pt>
              <c:pt idx="12">
                <c:v>89.661923541699835</c:v>
              </c:pt>
              <c:pt idx="13">
                <c:v>89.749042163539457</c:v>
              </c:pt>
              <c:pt idx="14">
                <c:v>89.812741801013573</c:v>
              </c:pt>
              <c:pt idx="15">
                <c:v>89.738737810418627</c:v>
              </c:pt>
              <c:pt idx="16">
                <c:v>89.690026322938436</c:v>
              </c:pt>
              <c:pt idx="17">
                <c:v>89.683469007316091</c:v>
              </c:pt>
              <c:pt idx="18">
                <c:v>89.432417494918084</c:v>
              </c:pt>
              <c:pt idx="19">
                <c:v>89.485812779271384</c:v>
              </c:pt>
              <c:pt idx="20">
                <c:v>89.330310723084565</c:v>
              </c:pt>
              <c:pt idx="21">
                <c:v>88.950923176363688</c:v>
              </c:pt>
              <c:pt idx="22">
                <c:v>88.776685932684472</c:v>
              </c:pt>
              <c:pt idx="23">
                <c:v>88.595891373382912</c:v>
              </c:pt>
              <c:pt idx="24">
                <c:v>88.542496089029612</c:v>
              </c:pt>
              <c:pt idx="25">
                <c:v>88.480669970304731</c:v>
              </c:pt>
              <c:pt idx="26">
                <c:v>88.564041554645854</c:v>
              </c:pt>
              <c:pt idx="27">
                <c:v>88.541559329655001</c:v>
              </c:pt>
              <c:pt idx="28">
                <c:v>88.62961471086922</c:v>
              </c:pt>
              <c:pt idx="29">
                <c:v>88.566851832769729</c:v>
              </c:pt>
              <c:pt idx="30">
                <c:v>88.412286535957506</c:v>
              </c:pt>
              <c:pt idx="31">
                <c:v>88.487227285927062</c:v>
              </c:pt>
              <c:pt idx="32">
                <c:v>88.566851832769729</c:v>
              </c:pt>
              <c:pt idx="33">
                <c:v>88.39917190471283</c:v>
              </c:pt>
              <c:pt idx="34">
                <c:v>88.427274685951417</c:v>
              </c:pt>
              <c:pt idx="35">
                <c:v>88.341092823486434</c:v>
              </c:pt>
              <c:pt idx="36">
                <c:v>88.312053282873222</c:v>
              </c:pt>
              <c:pt idx="37">
                <c:v>88.199642157918902</c:v>
              </c:pt>
              <c:pt idx="38">
                <c:v>88.046013620481318</c:v>
              </c:pt>
              <c:pt idx="39">
                <c:v>88.057254732976745</c:v>
              </c:pt>
              <c:pt idx="40">
                <c:v>87.979503704883328</c:v>
              </c:pt>
              <c:pt idx="41">
                <c:v>87.900815917415301</c:v>
              </c:pt>
              <c:pt idx="42">
                <c:v>87.826811926820355</c:v>
              </c:pt>
              <c:pt idx="43">
                <c:v>87.928918698653874</c:v>
              </c:pt>
              <c:pt idx="44">
                <c:v>88.06006501110059</c:v>
              </c:pt>
              <c:pt idx="45">
                <c:v>88.099408904834618</c:v>
              </c:pt>
              <c:pt idx="46">
                <c:v>88.184654007924991</c:v>
              </c:pt>
              <c:pt idx="47">
                <c:v>88.264278554767643</c:v>
              </c:pt>
              <c:pt idx="48">
                <c:v>88.537812292156516</c:v>
              </c:pt>
              <c:pt idx="49">
                <c:v>88.610879523376823</c:v>
              </c:pt>
              <c:pt idx="50">
                <c:v>88.726100926455018</c:v>
              </c:pt>
              <c:pt idx="51">
                <c:v>88.924693913874336</c:v>
              </c:pt>
              <c:pt idx="52">
                <c:v>88.992140588846951</c:v>
              </c:pt>
              <c:pt idx="53">
                <c:v>89.09424736068047</c:v>
              </c:pt>
              <c:pt idx="54">
                <c:v>89.313449054341405</c:v>
              </c:pt>
              <c:pt idx="55">
                <c:v>89.473634907401333</c:v>
              </c:pt>
              <c:pt idx="56">
                <c:v>89.43148073554346</c:v>
              </c:pt>
              <c:pt idx="57">
                <c:v>89.860516529119167</c:v>
              </c:pt>
              <c:pt idx="58">
                <c:v>89.924216166593283</c:v>
              </c:pt>
              <c:pt idx="59">
                <c:v>90.065666832160815</c:v>
              </c:pt>
              <c:pt idx="60">
                <c:v>90.284868525821764</c:v>
              </c:pt>
              <c:pt idx="61">
                <c:v>90.427255950763936</c:v>
              </c:pt>
              <c:pt idx="62">
                <c:v>90.608050510065468</c:v>
              </c:pt>
              <c:pt idx="63">
                <c:v>90.989311575535595</c:v>
              </c:pt>
              <c:pt idx="64">
                <c:v>91.108280016112261</c:v>
              </c:pt>
              <c:pt idx="65">
                <c:v>91.141066594223943</c:v>
              </c:pt>
              <c:pt idx="66">
                <c:v>91.755580743974292</c:v>
              </c:pt>
              <c:pt idx="67">
                <c:v>91.902651965789545</c:v>
              </c:pt>
              <c:pt idx="68">
                <c:v>92.168691628181463</c:v>
              </c:pt>
              <c:pt idx="69">
                <c:v>92.308268774999775</c:v>
              </c:pt>
              <c:pt idx="70">
                <c:v>92.744798643572423</c:v>
              </c:pt>
              <c:pt idx="71">
                <c:v>92.926529962248594</c:v>
              </c:pt>
              <c:pt idx="72">
                <c:v>93.296549915223281</c:v>
              </c:pt>
              <c:pt idx="73">
                <c:v>93.488585587020268</c:v>
              </c:pt>
              <c:pt idx="74">
                <c:v>93.867036374366521</c:v>
              </c:pt>
              <c:pt idx="75">
                <c:v>93.978510739946231</c:v>
              </c:pt>
              <c:pt idx="76">
                <c:v>94.220194658598047</c:v>
              </c:pt>
              <c:pt idx="77">
                <c:v>94.444080149132091</c:v>
              </c:pt>
              <c:pt idx="78">
                <c:v>94.523704695974743</c:v>
              </c:pt>
              <c:pt idx="79">
                <c:v>94.939625858305774</c:v>
              </c:pt>
              <c:pt idx="80">
                <c:v>95.265618120673352</c:v>
              </c:pt>
              <c:pt idx="81">
                <c:v>95.391143876872349</c:v>
              </c:pt>
              <c:pt idx="82">
                <c:v>95.663740854886598</c:v>
              </c:pt>
              <c:pt idx="83">
                <c:v>95.973808207885639</c:v>
              </c:pt>
              <c:pt idx="84">
                <c:v>96.174274714054192</c:v>
              </c:pt>
              <c:pt idx="85">
                <c:v>96.523685960787247</c:v>
              </c:pt>
              <c:pt idx="86">
                <c:v>96.925555732498992</c:v>
              </c:pt>
              <c:pt idx="87">
                <c:v>97.149441223033037</c:v>
              </c:pt>
              <c:pt idx="88">
                <c:v>97.381757547938662</c:v>
              </c:pt>
              <c:pt idx="89">
                <c:v>97.699318975934659</c:v>
              </c:pt>
              <c:pt idx="90">
                <c:v>97.884797332109301</c:v>
              </c:pt>
              <c:pt idx="91">
                <c:v>98.0487302226677</c:v>
              </c:pt>
              <c:pt idx="92">
                <c:v>98.207042556978379</c:v>
              </c:pt>
              <c:pt idx="93">
                <c:v>98.515236391228186</c:v>
              </c:pt>
              <c:pt idx="94">
                <c:v>98.743805678635326</c:v>
              </c:pt>
              <c:pt idx="95">
                <c:v>98.943335425429268</c:v>
              </c:pt>
              <c:pt idx="96">
                <c:v>99.284315837790743</c:v>
              </c:pt>
              <c:pt idx="97">
                <c:v>99.573774484548153</c:v>
              </c:pt>
              <c:pt idx="98">
                <c:v>99.491339659581641</c:v>
              </c:pt>
              <c:pt idx="99">
                <c:v>99.694616443874068</c:v>
              </c:pt>
              <c:pt idx="100">
                <c:v>99.777988028215191</c:v>
              </c:pt>
              <c:pt idx="101">
                <c:v>99.83044655319388</c:v>
              </c:pt>
              <c:pt idx="102">
                <c:v>99.962529625015222</c:v>
              </c:pt>
              <c:pt idx="103">
                <c:v>100</c:v>
              </c:pt>
              <c:pt idx="104">
                <c:v>99.731150059484222</c:v>
              </c:pt>
              <c:pt idx="105">
                <c:v>99.820142200073064</c:v>
              </c:pt>
              <c:pt idx="106">
                <c:v>99.725529503236501</c:v>
              </c:pt>
              <c:pt idx="107">
                <c:v>99.441691412726811</c:v>
              </c:pt>
              <c:pt idx="108">
                <c:v>98.935841350432312</c:v>
              </c:pt>
              <c:pt idx="109">
                <c:v>98.364418131914448</c:v>
              </c:pt>
              <c:pt idx="110">
                <c:v>97.761145094659526</c:v>
              </c:pt>
              <c:pt idx="111">
                <c:v>97.108223810549788</c:v>
              </c:pt>
              <c:pt idx="112">
                <c:v>96.948037957489859</c:v>
              </c:pt>
              <c:pt idx="113">
                <c:v>96.67356746072636</c:v>
              </c:pt>
              <c:pt idx="114">
                <c:v>96.399096963962876</c:v>
              </c:pt>
              <c:pt idx="115">
                <c:v>96.136804339069428</c:v>
              </c:pt>
              <c:pt idx="116">
                <c:v>96.09933396408465</c:v>
              </c:pt>
              <c:pt idx="117">
                <c:v>96.029077010988189</c:v>
              </c:pt>
              <c:pt idx="118">
                <c:v>96.027203492238939</c:v>
              </c:pt>
              <c:pt idx="119">
                <c:v>95.972871448511015</c:v>
              </c:pt>
              <c:pt idx="120">
                <c:v>96.234227314029837</c:v>
              </c:pt>
              <c:pt idx="121">
                <c:v>96.278255004636961</c:v>
              </c:pt>
              <c:pt idx="122">
                <c:v>96.564903373270511</c:v>
              </c:pt>
              <c:pt idx="123">
                <c:v>96.736330338825866</c:v>
              </c:pt>
              <c:pt idx="124">
                <c:v>97.316184391715296</c:v>
              </c:pt>
              <c:pt idx="125">
                <c:v>97.333046060458457</c:v>
              </c:pt>
              <c:pt idx="126">
                <c:v>97.23562308549802</c:v>
              </c:pt>
              <c:pt idx="127">
                <c:v>97.320868188588392</c:v>
              </c:pt>
              <c:pt idx="128">
                <c:v>97.311500594842201</c:v>
              </c:pt>
              <c:pt idx="129">
                <c:v>97.838896122752956</c:v>
              </c:pt>
              <c:pt idx="130">
                <c:v>97.877303257112345</c:v>
              </c:pt>
              <c:pt idx="131">
                <c:v>98.103062266395639</c:v>
              </c:pt>
              <c:pt idx="132">
                <c:v>98.235145338216967</c:v>
              </c:pt>
              <c:pt idx="133">
                <c:v>98.281983306947936</c:v>
              </c:pt>
              <c:pt idx="134">
                <c:v>98.634204831804851</c:v>
              </c:pt>
              <c:pt idx="135">
                <c:v>99.01452913790034</c:v>
              </c:pt>
              <c:pt idx="136">
                <c:v>99.046378956637398</c:v>
              </c:pt>
              <c:pt idx="137">
                <c:v>99.264643890923736</c:v>
              </c:pt>
              <c:pt idx="138">
                <c:v>99.564406890801962</c:v>
              </c:pt>
              <c:pt idx="139">
                <c:v>99.714288390741075</c:v>
              </c:pt>
              <c:pt idx="140">
                <c:v>99.906324062538062</c:v>
              </c:pt>
              <c:pt idx="141">
                <c:v>99.895082950042621</c:v>
              </c:pt>
              <c:pt idx="142">
                <c:v>100.06463639684875</c:v>
              </c:pt>
              <c:pt idx="143">
                <c:v>100.30257327800207</c:v>
              </c:pt>
              <c:pt idx="144">
                <c:v>100.69601221534224</c:v>
              </c:pt>
              <c:pt idx="145">
                <c:v>100.94144317149254</c:v>
              </c:pt>
              <c:pt idx="146">
                <c:v>101.31521016196569</c:v>
              </c:pt>
              <c:pt idx="147">
                <c:v>101.53160157750278</c:v>
              </c:pt>
              <c:pt idx="148">
                <c:v>101.87726578673737</c:v>
              </c:pt>
              <c:pt idx="149">
                <c:v>102.19951101160645</c:v>
              </c:pt>
              <c:pt idx="150">
                <c:v>102.30536482093844</c:v>
              </c:pt>
              <c:pt idx="151">
                <c:v>102.68194208953547</c:v>
              </c:pt>
              <c:pt idx="152">
                <c:v>102.94329795505428</c:v>
              </c:pt>
              <c:pt idx="153">
                <c:v>103.13346010810203</c:v>
              </c:pt>
              <c:pt idx="154">
                <c:v>103.50160654232748</c:v>
              </c:pt>
              <c:pt idx="155">
                <c:v>103.72830231098537</c:v>
              </c:pt>
              <c:pt idx="156">
                <c:v>103.73579638598234</c:v>
              </c:pt>
              <c:pt idx="157">
                <c:v>104.29129469513165</c:v>
              </c:pt>
              <c:pt idx="158">
                <c:v>104.56482843252053</c:v>
              </c:pt>
              <c:pt idx="159">
                <c:v>104.70065854184037</c:v>
              </c:pt>
              <c:pt idx="160">
                <c:v>104.89363097301197</c:v>
              </c:pt>
              <c:pt idx="161">
                <c:v>105.20182480726177</c:v>
              </c:pt>
              <c:pt idx="162">
                <c:v>105.46786446965368</c:v>
              </c:pt>
              <c:pt idx="163">
                <c:v>105.69456023831158</c:v>
              </c:pt>
              <c:pt idx="164">
                <c:v>105.97933508819591</c:v>
              </c:pt>
              <c:pt idx="165">
                <c:v>106.06739046941011</c:v>
              </c:pt>
              <c:pt idx="166">
                <c:v>106.45801912862642</c:v>
              </c:pt>
              <c:pt idx="167">
                <c:v>106.52452904422441</c:v>
              </c:pt>
              <c:pt idx="168">
                <c:v>106.80274657848639</c:v>
              </c:pt>
              <c:pt idx="169">
                <c:v>107.08002735337374</c:v>
              </c:pt>
              <c:pt idx="170">
                <c:v>107.41445045011288</c:v>
              </c:pt>
              <c:pt idx="171">
                <c:v>107.8584743936825</c:v>
              </c:pt>
              <c:pt idx="172">
                <c:v>108.22755758728255</c:v>
              </c:pt>
              <c:pt idx="173">
                <c:v>108.51045891841761</c:v>
              </c:pt>
              <c:pt idx="174">
                <c:v>108.76338394956488</c:v>
              </c:pt>
              <c:pt idx="175">
                <c:v>109.01630898071213</c:v>
              </c:pt>
              <c:pt idx="176">
                <c:v>109.31326170246649</c:v>
              </c:pt>
              <c:pt idx="177">
                <c:v>109.76571648040768</c:v>
              </c:pt>
              <c:pt idx="178">
                <c:v>110.08608818652752</c:v>
              </c:pt>
              <c:pt idx="179">
                <c:v>110.42987887701285</c:v>
              </c:pt>
              <c:pt idx="180">
                <c:v>110.52636509259865</c:v>
              </c:pt>
              <c:pt idx="181">
                <c:v>110.63128214255605</c:v>
              </c:pt>
              <c:pt idx="182">
                <c:v>110.55634139258648</c:v>
              </c:pt>
              <c:pt idx="183">
                <c:v>110.67062603629006</c:v>
              </c:pt>
              <c:pt idx="184">
                <c:v>110.90762615806878</c:v>
              </c:pt>
              <c:pt idx="185">
                <c:v>111.14837331734597</c:v>
              </c:pt>
              <c:pt idx="186">
                <c:v>111.38724695787391</c:v>
              </c:pt>
              <c:pt idx="187">
                <c:v>111.47061854221508</c:v>
              </c:pt>
              <c:pt idx="188">
                <c:v>111.57647235154707</c:v>
              </c:pt>
              <c:pt idx="189">
                <c:v>111.73572144523236</c:v>
              </c:pt>
              <c:pt idx="190">
                <c:v>111.75820367022322</c:v>
              </c:pt>
              <c:pt idx="191">
                <c:v>111.8865397045461</c:v>
              </c:pt>
              <c:pt idx="192">
                <c:v>112.07201806072074</c:v>
              </c:pt>
              <c:pt idx="193">
                <c:v>112.18442918567509</c:v>
              </c:pt>
              <c:pt idx="194">
                <c:v>112.09356352633699</c:v>
              </c:pt>
              <c:pt idx="195">
                <c:v>112.30995494187408</c:v>
              </c:pt>
              <c:pt idx="196">
                <c:v>112.36335022622738</c:v>
              </c:pt>
              <c:pt idx="197">
                <c:v>112.28934623563245</c:v>
              </c:pt>
              <c:pt idx="198">
                <c:v>112.71931878858277</c:v>
              </c:pt>
              <c:pt idx="199">
                <c:v>112.74180101357365</c:v>
              </c:pt>
              <c:pt idx="200">
                <c:v>113.0200185478356</c:v>
              </c:pt>
              <c:pt idx="201">
                <c:v>113.14929134153311</c:v>
              </c:pt>
              <c:pt idx="202">
                <c:v>113.48465119764685</c:v>
              </c:pt>
              <c:pt idx="203">
                <c:v>113.70197937255857</c:v>
              </c:pt>
              <c:pt idx="204">
                <c:v>114.20501915672921</c:v>
              </c:pt>
              <c:pt idx="205">
                <c:v>114.33710222855056</c:v>
              </c:pt>
              <c:pt idx="206">
                <c:v>114.45045011287951</c:v>
              </c:pt>
              <c:pt idx="207">
                <c:v>114.72211033151913</c:v>
              </c:pt>
              <c:pt idx="208">
                <c:v>114.90384165019532</c:v>
              </c:pt>
              <c:pt idx="209">
                <c:v>115.28416595629081</c:v>
              </c:pt>
              <c:pt idx="210">
                <c:v>115.48744274058322</c:v>
              </c:pt>
              <c:pt idx="211">
                <c:v>115.48744274058322</c:v>
              </c:pt>
              <c:pt idx="212">
                <c:v>115.44060477185225</c:v>
              </c:pt>
              <c:pt idx="213">
                <c:v>116.07104383097113</c:v>
              </c:pt>
              <c:pt idx="214">
                <c:v>116.58157769013873</c:v>
              </c:pt>
            </c:numLit>
          </c:val>
          <c:smooth val="0"/>
          <c:extLst>
            <c:ext xmlns:c16="http://schemas.microsoft.com/office/drawing/2014/chart" uri="{C3380CC4-5D6E-409C-BE32-E72D297353CC}">
              <c16:uniqueId val="{00000001-445C-492F-823A-56A8EDBC68E0}"/>
            </c:ext>
          </c:extLst>
        </c:ser>
        <c:ser>
          <c:idx val="1"/>
          <c:order val="1"/>
          <c:tx>
            <c:v>US</c:v>
          </c:tx>
          <c:spPr>
            <a:ln w="34925" cap="rnd">
              <a:solidFill>
                <a:srgbClr val="133659"/>
              </a:solidFill>
              <a:round/>
            </a:ln>
            <a:effectLst>
              <a:outerShdw blurRad="57150" dist="19050" dir="5400000" algn="ctr" rotWithShape="0">
                <a:srgbClr val="000000">
                  <a:alpha val="63000"/>
                </a:srgbClr>
              </a:outerShdw>
            </a:effectLst>
          </c:spPr>
          <c:marker>
            <c:symbol val="none"/>
          </c:marker>
          <c:dLbls>
            <c:dLbl>
              <c:idx val="214"/>
              <c:layout>
                <c:manualLayout>
                  <c:x val="-8.8105726872245611E-3"/>
                  <c:y val="-3.84420839656045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5C-492F-823A-56A8EDBC68E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mmm\-yy</c:formatCode>
              <c:ptCount val="245"/>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formatCode="[$-409]mmm\-yy;@">
                <c:v>42705</c:v>
              </c:pt>
              <c:pt idx="204">
                <c:v>42736</c:v>
              </c:pt>
              <c:pt idx="205">
                <c:v>42767</c:v>
              </c:pt>
              <c:pt idx="206">
                <c:v>42795</c:v>
              </c:pt>
              <c:pt idx="207">
                <c:v>42826</c:v>
              </c:pt>
              <c:pt idx="208">
                <c:v>42856</c:v>
              </c:pt>
              <c:pt idx="209" formatCode="[$-409]mmm\-yy;@">
                <c:v>42887</c:v>
              </c:pt>
              <c:pt idx="210" formatCode="[$-409]mmm\-yy;@">
                <c:v>42917</c:v>
              </c:pt>
              <c:pt idx="211">
                <c:v>42948</c:v>
              </c:pt>
              <c:pt idx="212">
                <c:v>42979</c:v>
              </c:pt>
              <c:pt idx="213" formatCode="[$-409]mmm\-yy;@">
                <c:v>43009</c:v>
              </c:pt>
              <c:pt idx="214" formatCode="[$-409]mmm\-yy;@">
                <c:v>43040</c:v>
              </c:pt>
            </c:numLit>
          </c:cat>
          <c:val>
            <c:numLit>
              <c:formatCode>0.0</c:formatCode>
              <c:ptCount val="245"/>
              <c:pt idx="0">
                <c:v>94.639167810445713</c:v>
              </c:pt>
              <c:pt idx="1">
                <c:v>94.733800476775258</c:v>
              </c:pt>
              <c:pt idx="2">
                <c:v>95.071877483204503</c:v>
              </c:pt>
              <c:pt idx="3">
                <c:v>95.279202485010472</c:v>
              </c:pt>
              <c:pt idx="4">
                <c:v>95.442461894098102</c:v>
              </c:pt>
              <c:pt idx="5">
                <c:v>95.41067687639962</c:v>
              </c:pt>
              <c:pt idx="6">
                <c:v>95.537816947193534</c:v>
              </c:pt>
              <c:pt idx="7">
                <c:v>95.528425919237165</c:v>
              </c:pt>
              <c:pt idx="8">
                <c:v>95.625948132630214</c:v>
              </c:pt>
              <c:pt idx="9">
                <c:v>95.615834717907973</c:v>
              </c:pt>
              <c:pt idx="10">
                <c:v>95.780538900527347</c:v>
              </c:pt>
              <c:pt idx="11">
                <c:v>95.883117821281516</c:v>
              </c:pt>
              <c:pt idx="12">
                <c:v>95.865058152134651</c:v>
              </c:pt>
              <c:pt idx="13">
                <c:v>95.917069999277615</c:v>
              </c:pt>
              <c:pt idx="14">
                <c:v>95.897565556599005</c:v>
              </c:pt>
              <c:pt idx="15">
                <c:v>95.695297262154156</c:v>
              </c:pt>
              <c:pt idx="16">
                <c:v>95.66712417828505</c:v>
              </c:pt>
              <c:pt idx="17">
                <c:v>95.573213898721377</c:v>
              </c:pt>
              <c:pt idx="18">
                <c:v>95.493028967709321</c:v>
              </c:pt>
              <c:pt idx="19">
                <c:v>95.380336632232897</c:v>
              </c:pt>
              <c:pt idx="20">
                <c:v>95.206241421657154</c:v>
              </c:pt>
              <c:pt idx="21">
                <c:v>94.970020949216206</c:v>
              </c:pt>
              <c:pt idx="22">
                <c:v>94.759806400346747</c:v>
              </c:pt>
              <c:pt idx="23">
                <c:v>94.635555876616337</c:v>
              </c:pt>
              <c:pt idx="24">
                <c:v>94.538033663223288</c:v>
              </c:pt>
              <c:pt idx="25">
                <c:v>94.439789063064367</c:v>
              </c:pt>
              <c:pt idx="26">
                <c:v>94.424618940980992</c:v>
              </c:pt>
              <c:pt idx="27">
                <c:v>94.368272773242794</c:v>
              </c:pt>
              <c:pt idx="28">
                <c:v>94.364660839413418</c:v>
              </c:pt>
              <c:pt idx="29">
                <c:v>94.405114498302396</c:v>
              </c:pt>
              <c:pt idx="30">
                <c:v>94.344434009968936</c:v>
              </c:pt>
              <c:pt idx="31">
                <c:v>94.334320595246695</c:v>
              </c:pt>
              <c:pt idx="32">
                <c:v>94.290977389294227</c:v>
              </c:pt>
              <c:pt idx="33">
                <c:v>94.379108574730907</c:v>
              </c:pt>
              <c:pt idx="34">
                <c:v>94.388499602687276</c:v>
              </c:pt>
              <c:pt idx="35">
                <c:v>94.274362493679121</c:v>
              </c:pt>
              <c:pt idx="36">
                <c:v>94.34082207613956</c:v>
              </c:pt>
              <c:pt idx="37">
                <c:v>94.23318644802427</c:v>
              </c:pt>
              <c:pt idx="38">
                <c:v>94.082207613956513</c:v>
              </c:pt>
              <c:pt idx="39">
                <c:v>94.050422596258031</c:v>
              </c:pt>
              <c:pt idx="40">
                <c:v>94.04536588889691</c:v>
              </c:pt>
              <c:pt idx="41">
                <c:v>94.052589756555662</c:v>
              </c:pt>
              <c:pt idx="42">
                <c:v>94.068482265404896</c:v>
              </c:pt>
              <c:pt idx="43">
                <c:v>94.038864408004045</c:v>
              </c:pt>
              <c:pt idx="44">
                <c:v>94.11399263165498</c:v>
              </c:pt>
              <c:pt idx="45">
                <c:v>94.260637145127504</c:v>
              </c:pt>
              <c:pt idx="46">
                <c:v>94.268583399552114</c:v>
              </c:pt>
              <c:pt idx="47">
                <c:v>94.35743697175468</c:v>
              </c:pt>
              <c:pt idx="48">
                <c:v>94.472296467528722</c:v>
              </c:pt>
              <c:pt idx="49">
                <c:v>94.506971032290693</c:v>
              </c:pt>
              <c:pt idx="50">
                <c:v>94.74608105179513</c:v>
              </c:pt>
              <c:pt idx="51">
                <c:v>94.927400130029611</c:v>
              </c:pt>
              <c:pt idx="52">
                <c:v>95.149172867153069</c:v>
              </c:pt>
              <c:pt idx="53">
                <c:v>95.204796648125409</c:v>
              </c:pt>
              <c:pt idx="54">
                <c:v>95.237304052589749</c:v>
              </c:pt>
              <c:pt idx="55">
                <c:v>95.323268077728812</c:v>
              </c:pt>
              <c:pt idx="56">
                <c:v>95.440294733800485</c:v>
              </c:pt>
              <c:pt idx="57">
                <c:v>95.690240554793036</c:v>
              </c:pt>
              <c:pt idx="58">
                <c:v>95.737918081340752</c:v>
              </c:pt>
              <c:pt idx="59">
                <c:v>95.831105974138552</c:v>
              </c:pt>
              <c:pt idx="60">
                <c:v>95.929350574297473</c:v>
              </c:pt>
              <c:pt idx="61">
                <c:v>96.102001011341471</c:v>
              </c:pt>
              <c:pt idx="62">
                <c:v>96.19952322473452</c:v>
              </c:pt>
              <c:pt idx="63">
                <c:v>96.462472007512829</c:v>
              </c:pt>
              <c:pt idx="64">
                <c:v>96.590334465072601</c:v>
              </c:pt>
              <c:pt idx="65">
                <c:v>96.767319222711848</c:v>
              </c:pt>
              <c:pt idx="66">
                <c:v>97.03749187314888</c:v>
              </c:pt>
              <c:pt idx="67">
                <c:v>97.179079679260269</c:v>
              </c:pt>
              <c:pt idx="68">
                <c:v>97.227479592573857</c:v>
              </c:pt>
              <c:pt idx="69">
                <c:v>97.288160080907318</c:v>
              </c:pt>
              <c:pt idx="70">
                <c:v>97.534493968070507</c:v>
              </c:pt>
              <c:pt idx="71">
                <c:v>97.647908690312789</c:v>
              </c:pt>
              <c:pt idx="72">
                <c:v>97.848732211225879</c:v>
              </c:pt>
              <c:pt idx="73">
                <c:v>98.076284042476345</c:v>
              </c:pt>
              <c:pt idx="74">
                <c:v>98.279997110452939</c:v>
              </c:pt>
              <c:pt idx="75">
                <c:v>98.412193888607959</c:v>
              </c:pt>
              <c:pt idx="76">
                <c:v>98.430253557754824</c:v>
              </c:pt>
              <c:pt idx="77">
                <c:v>98.487322112258909</c:v>
              </c:pt>
              <c:pt idx="78">
                <c:v>98.636133786029049</c:v>
              </c:pt>
              <c:pt idx="79">
                <c:v>98.768330564184055</c:v>
              </c:pt>
              <c:pt idx="80">
                <c:v>98.878855739362862</c:v>
              </c:pt>
              <c:pt idx="81">
                <c:v>98.884634833489855</c:v>
              </c:pt>
              <c:pt idx="82">
                <c:v>99.035613667557612</c:v>
              </c:pt>
              <c:pt idx="83">
                <c:v>99.15914180452215</c:v>
              </c:pt>
              <c:pt idx="84">
                <c:v>99.332514628332007</c:v>
              </c:pt>
              <c:pt idx="85">
                <c:v>99.396807050494843</c:v>
              </c:pt>
              <c:pt idx="86">
                <c:v>99.534060536010983</c:v>
              </c:pt>
              <c:pt idx="87">
                <c:v>99.59185147728094</c:v>
              </c:pt>
              <c:pt idx="88">
                <c:v>99.695152784800982</c:v>
              </c:pt>
              <c:pt idx="89">
                <c:v>99.749331792241563</c:v>
              </c:pt>
              <c:pt idx="90">
                <c:v>99.724770642201833</c:v>
              </c:pt>
              <c:pt idx="91">
                <c:v>99.710322906884343</c:v>
              </c:pt>
              <c:pt idx="92">
                <c:v>99.773892942281293</c:v>
              </c:pt>
              <c:pt idx="93">
                <c:v>99.834573430614753</c:v>
              </c:pt>
              <c:pt idx="94">
                <c:v>99.916925521924441</c:v>
              </c:pt>
              <c:pt idx="95">
                <c:v>99.987719424980142</c:v>
              </c:pt>
              <c:pt idx="96">
                <c:v>100</c:v>
              </c:pt>
              <c:pt idx="97">
                <c:v>99.939319511666554</c:v>
              </c:pt>
              <c:pt idx="98">
                <c:v>99.882973343928342</c:v>
              </c:pt>
              <c:pt idx="99">
                <c:v>99.731272123094712</c:v>
              </c:pt>
              <c:pt idx="100">
                <c:v>99.596908184642047</c:v>
              </c:pt>
              <c:pt idx="101">
                <c:v>99.479881528570402</c:v>
              </c:pt>
              <c:pt idx="102">
                <c:v>99.326013147439141</c:v>
              </c:pt>
              <c:pt idx="103">
                <c:v>99.133135880950661</c:v>
              </c:pt>
              <c:pt idx="104">
                <c:v>98.808061836307161</c:v>
              </c:pt>
              <c:pt idx="105">
                <c:v>98.465650509282668</c:v>
              </c:pt>
              <c:pt idx="106">
                <c:v>97.912302246622843</c:v>
              </c:pt>
              <c:pt idx="107">
                <c:v>97.410965831105983</c:v>
              </c:pt>
              <c:pt idx="108">
                <c:v>96.838113125767535</c:v>
              </c:pt>
              <c:pt idx="109">
                <c:v>96.330997616123668</c:v>
              </c:pt>
              <c:pt idx="110">
                <c:v>95.736473307809007</c:v>
              </c:pt>
              <c:pt idx="111">
                <c:v>95.240193599653253</c:v>
              </c:pt>
              <c:pt idx="112">
                <c:v>94.988080618363071</c:v>
              </c:pt>
              <c:pt idx="113">
                <c:v>94.647836451636209</c:v>
              </c:pt>
              <c:pt idx="114">
                <c:v>94.410171205663502</c:v>
              </c:pt>
              <c:pt idx="115">
                <c:v>94.256302824532256</c:v>
              </c:pt>
              <c:pt idx="116">
                <c:v>94.097377736039874</c:v>
              </c:pt>
              <c:pt idx="117">
                <c:v>93.950010835801493</c:v>
              </c:pt>
              <c:pt idx="118">
                <c:v>93.948566062269734</c:v>
              </c:pt>
              <c:pt idx="119">
                <c:v>93.749909701654261</c:v>
              </c:pt>
              <c:pt idx="120">
                <c:v>93.766524597269381</c:v>
              </c:pt>
              <c:pt idx="121">
                <c:v>93.717402297189906</c:v>
              </c:pt>
              <c:pt idx="122">
                <c:v>93.835873726793324</c:v>
              </c:pt>
              <c:pt idx="123">
                <c:v>94.011413710900811</c:v>
              </c:pt>
              <c:pt idx="124">
                <c:v>94.38994437621902</c:v>
              </c:pt>
              <c:pt idx="125">
                <c:v>94.290977389294227</c:v>
              </c:pt>
              <c:pt idx="126">
                <c:v>94.241855089214766</c:v>
              </c:pt>
              <c:pt idx="127">
                <c:v>94.215849165643277</c:v>
              </c:pt>
              <c:pt idx="128">
                <c:v>94.178285053817817</c:v>
              </c:pt>
              <c:pt idx="129">
                <c:v>94.367550386476921</c:v>
              </c:pt>
              <c:pt idx="130">
                <c:v>94.453514411615984</c:v>
              </c:pt>
              <c:pt idx="131">
                <c:v>94.516362060247062</c:v>
              </c:pt>
              <c:pt idx="132">
                <c:v>94.547424691179657</c:v>
              </c:pt>
              <c:pt idx="133">
                <c:v>94.683955789929925</c:v>
              </c:pt>
              <c:pt idx="134">
                <c:v>94.846492812251682</c:v>
              </c:pt>
              <c:pt idx="135">
                <c:v>95.096438633244247</c:v>
              </c:pt>
              <c:pt idx="136">
                <c:v>95.152062414216573</c:v>
              </c:pt>
              <c:pt idx="137">
                <c:v>95.31459943653833</c:v>
              </c:pt>
              <c:pt idx="138">
                <c:v>95.364444123383663</c:v>
              </c:pt>
              <c:pt idx="139">
                <c:v>95.443906667629847</c:v>
              </c:pt>
              <c:pt idx="140">
                <c:v>95.62305858556671</c:v>
              </c:pt>
              <c:pt idx="141">
                <c:v>95.774037419634467</c:v>
              </c:pt>
              <c:pt idx="142">
                <c:v>95.875893953622764</c:v>
              </c:pt>
              <c:pt idx="143">
                <c:v>96.026872787690536</c:v>
              </c:pt>
              <c:pt idx="144">
                <c:v>96.285487249873583</c:v>
              </c:pt>
              <c:pt idx="145">
                <c:v>96.456692913385822</c:v>
              </c:pt>
              <c:pt idx="146">
                <c:v>96.625009029834573</c:v>
              </c:pt>
              <c:pt idx="147">
                <c:v>96.681355197572785</c:v>
              </c:pt>
              <c:pt idx="148">
                <c:v>96.764429675648344</c:v>
              </c:pt>
              <c:pt idx="149">
                <c:v>96.819331069854798</c:v>
              </c:pt>
              <c:pt idx="150">
                <c:v>96.922632377374853</c:v>
              </c:pt>
              <c:pt idx="151">
                <c:v>97.050494834934625</c:v>
              </c:pt>
              <c:pt idx="152">
                <c:v>97.197139348407134</c:v>
              </c:pt>
              <c:pt idx="153">
                <c:v>97.302607816224807</c:v>
              </c:pt>
              <c:pt idx="154">
                <c:v>97.397962869320224</c:v>
              </c:pt>
              <c:pt idx="155">
                <c:v>97.574225240193599</c:v>
              </c:pt>
              <c:pt idx="156">
                <c:v>97.726648847793101</c:v>
              </c:pt>
              <c:pt idx="157">
                <c:v>97.933251462833198</c:v>
              </c:pt>
              <c:pt idx="158">
                <c:v>98.027161742396885</c:v>
              </c:pt>
              <c:pt idx="159">
                <c:v>98.169471935274146</c:v>
              </c:pt>
              <c:pt idx="160">
                <c:v>98.332731344361761</c:v>
              </c:pt>
              <c:pt idx="161">
                <c:v>98.449758000433434</c:v>
              </c:pt>
              <c:pt idx="162">
                <c:v>98.537889185870114</c:v>
              </c:pt>
              <c:pt idx="163">
                <c:v>98.726432131763346</c:v>
              </c:pt>
              <c:pt idx="164">
                <c:v>98.863685617279501</c:v>
              </c:pt>
              <c:pt idx="165">
                <c:v>99.016831611644875</c:v>
              </c:pt>
              <c:pt idx="166">
                <c:v>99.203207397240476</c:v>
              </c:pt>
              <c:pt idx="167">
                <c:v>99.237159575236575</c:v>
              </c:pt>
              <c:pt idx="168">
                <c:v>99.37441306075273</c:v>
              </c:pt>
              <c:pt idx="169">
                <c:v>99.483493462399764</c:v>
              </c:pt>
              <c:pt idx="170">
                <c:v>99.67998266271762</c:v>
              </c:pt>
              <c:pt idx="171">
                <c:v>99.917647908690313</c:v>
              </c:pt>
              <c:pt idx="172">
                <c:v>100.09535505309543</c:v>
              </c:pt>
              <c:pt idx="173">
                <c:v>100.31496062992127</c:v>
              </c:pt>
              <c:pt idx="174">
                <c:v>100.4608827566279</c:v>
              </c:pt>
              <c:pt idx="175">
                <c:v>100.62703171277903</c:v>
              </c:pt>
              <c:pt idx="176">
                <c:v>100.82930000722388</c:v>
              </c:pt>
              <c:pt idx="177">
                <c:v>100.99328180307737</c:v>
              </c:pt>
              <c:pt idx="178">
                <c:v>101.2186664740302</c:v>
              </c:pt>
              <c:pt idx="179">
                <c:v>101.40287509932817</c:v>
              </c:pt>
              <c:pt idx="180">
                <c:v>101.57191360254281</c:v>
              </c:pt>
              <c:pt idx="181">
                <c:v>101.7438416528209</c:v>
              </c:pt>
              <c:pt idx="182">
                <c:v>101.80596691468612</c:v>
              </c:pt>
              <c:pt idx="183">
                <c:v>101.99523224734523</c:v>
              </c:pt>
              <c:pt idx="184">
                <c:v>102.24373329480605</c:v>
              </c:pt>
              <c:pt idx="185">
                <c:v>102.39254496857617</c:v>
              </c:pt>
              <c:pt idx="186">
                <c:v>102.57603120710827</c:v>
              </c:pt>
              <c:pt idx="187">
                <c:v>102.68944592935057</c:v>
              </c:pt>
              <c:pt idx="188">
                <c:v>102.76168460593802</c:v>
              </c:pt>
              <c:pt idx="189">
                <c:v>102.99357075778373</c:v>
              </c:pt>
              <c:pt idx="190">
                <c:v>103.19005995810157</c:v>
              </c:pt>
              <c:pt idx="191">
                <c:v>103.36271039514556</c:v>
              </c:pt>
              <c:pt idx="192">
                <c:v>103.45373112764574</c:v>
              </c:pt>
              <c:pt idx="193">
                <c:v>103.62493679115798</c:v>
              </c:pt>
              <c:pt idx="194">
                <c:v>103.78747381347975</c:v>
              </c:pt>
              <c:pt idx="195">
                <c:v>103.89799898865853</c:v>
              </c:pt>
              <c:pt idx="196">
                <c:v>103.92906161959112</c:v>
              </c:pt>
              <c:pt idx="197">
                <c:v>104.14361048905585</c:v>
              </c:pt>
              <c:pt idx="198">
                <c:v>104.35382503792529</c:v>
              </c:pt>
              <c:pt idx="199">
                <c:v>104.4809651087192</c:v>
              </c:pt>
              <c:pt idx="200">
                <c:v>104.66083941342194</c:v>
              </c:pt>
              <c:pt idx="201">
                <c:v>104.75041537239038</c:v>
              </c:pt>
              <c:pt idx="202">
                <c:v>104.86888680199378</c:v>
              </c:pt>
              <c:pt idx="203">
                <c:v>104.98085675070432</c:v>
              </c:pt>
              <c:pt idx="204">
                <c:v>105.13689229213321</c:v>
              </c:pt>
              <c:pt idx="205">
                <c:v>105.30448602181607</c:v>
              </c:pt>
              <c:pt idx="206">
                <c:v>105.34060536010981</c:v>
              </c:pt>
              <c:pt idx="207">
                <c:v>105.49013942064582</c:v>
              </c:pt>
              <c:pt idx="208">
                <c:v>105.5948855016976</c:v>
              </c:pt>
              <c:pt idx="209">
                <c:v>105.74658672253123</c:v>
              </c:pt>
              <c:pt idx="210">
                <c:v>105.84627609622193</c:v>
              </c:pt>
              <c:pt idx="211">
                <c:v>105.99653254352381</c:v>
              </c:pt>
              <c:pt idx="212">
                <c:v>106.02398324062703</c:v>
              </c:pt>
              <c:pt idx="213">
                <c:v>106.20024561150039</c:v>
              </c:pt>
              <c:pt idx="214">
                <c:v>106.36494979411977</c:v>
              </c:pt>
            </c:numLit>
          </c:val>
          <c:smooth val="0"/>
          <c:extLst>
            <c:ext xmlns:c16="http://schemas.microsoft.com/office/drawing/2014/chart" uri="{C3380CC4-5D6E-409C-BE32-E72D297353CC}">
              <c16:uniqueId val="{00000003-445C-492F-823A-56A8EDBC68E0}"/>
            </c:ext>
          </c:extLst>
        </c:ser>
        <c:dLbls>
          <c:showLegendKey val="0"/>
          <c:showVal val="0"/>
          <c:showCatName val="0"/>
          <c:showSerName val="0"/>
          <c:showPercent val="0"/>
          <c:showBubbleSize val="0"/>
        </c:dLbls>
        <c:smooth val="0"/>
        <c:axId val="148986112"/>
        <c:axId val="149005824"/>
      </c:lineChart>
      <c:dateAx>
        <c:axId val="148986112"/>
        <c:scaling>
          <c:orientation val="minMax"/>
          <c:min val="38657"/>
        </c:scaling>
        <c:delete val="0"/>
        <c:axPos val="b"/>
        <c:numFmt formatCode="[$-409]mmm\-yy;@" sourceLinked="0"/>
        <c:majorTickMark val="none"/>
        <c:minorTickMark val="none"/>
        <c:tickLblPos val="low"/>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49005824"/>
        <c:crosses val="autoZero"/>
        <c:auto val="1"/>
        <c:lblOffset val="100"/>
        <c:baseTimeUnit val="months"/>
        <c:majorUnit val="12"/>
      </c:dateAx>
      <c:valAx>
        <c:axId val="14900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48986112"/>
        <c:crosses val="autoZero"/>
        <c:crossBetween val="between"/>
      </c:valAx>
      <c:spPr>
        <a:noFill/>
        <a:ln>
          <a:noFill/>
        </a:ln>
        <a:effectLst/>
      </c:spPr>
    </c:plotArea>
    <c:legend>
      <c:legendPos val="t"/>
      <c:layout>
        <c:manualLayout>
          <c:xMode val="edge"/>
          <c:yMode val="edge"/>
          <c:x val="0.23426869963353056"/>
          <c:y val="0.24434571890145396"/>
          <c:w val="0.23398311655943357"/>
          <c:h val="9.7606311933140816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672154617036508E-2"/>
          <c:y val="3.7656666832932971E-2"/>
          <c:w val="0.8929702537182852"/>
          <c:h val="0.54750312592696471"/>
        </c:manualLayout>
      </c:layout>
      <c:barChart>
        <c:barDir val="col"/>
        <c:grouping val="clustered"/>
        <c:varyColors val="0"/>
        <c:ser>
          <c:idx val="0"/>
          <c:order val="0"/>
          <c:tx>
            <c:strRef>
              <c:f>Sheet1!$B$1</c:f>
              <c:strCache>
                <c:ptCount val="1"/>
                <c:pt idx="0">
                  <c:v>Texas</c:v>
                </c:pt>
              </c:strCache>
            </c:strRef>
          </c:tx>
          <c:spPr>
            <a:solidFill>
              <a:srgbClr val="133659"/>
            </a:solidFill>
            <a:ln>
              <a:noFill/>
            </a:ln>
            <a:effectLst>
              <a:outerShdw blurRad="38100" dist="25400" dir="2700000" algn="br" rotWithShape="0">
                <a:srgbClr val="000000">
                  <a:alpha val="60000"/>
                </a:srgb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3C-4648-8CEA-6E8D30B8479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3C-4648-8CEA-6E8D30B84798}"/>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Sheet1!$A$2:$A$15</c:f>
              <c:strCache>
                <c:ptCount val="14"/>
                <c:pt idx="0">
                  <c:v>Mining and Logging</c:v>
                </c:pt>
                <c:pt idx="1">
                  <c:v>Construction</c:v>
                </c:pt>
                <c:pt idx="2">
                  <c:v>Manufacturing</c:v>
                </c:pt>
                <c:pt idx="3">
                  <c:v>Wholesale Trade</c:v>
                </c:pt>
                <c:pt idx="4">
                  <c:v>Retail Trade</c:v>
                </c:pt>
                <c:pt idx="5">
                  <c:v>Trans., Warehousing, &amp; Utilities</c:v>
                </c:pt>
                <c:pt idx="6">
                  <c:v>Information</c:v>
                </c:pt>
                <c:pt idx="7">
                  <c:v>Financial Activities</c:v>
                </c:pt>
                <c:pt idx="8">
                  <c:v>Professional &amp; Business Services</c:v>
                </c:pt>
                <c:pt idx="9">
                  <c:v>Education Services</c:v>
                </c:pt>
                <c:pt idx="10">
                  <c:v>Healthcare and Social Assistance</c:v>
                </c:pt>
                <c:pt idx="11">
                  <c:v>Leisure &amp; Hospitality</c:v>
                </c:pt>
                <c:pt idx="12">
                  <c:v>Other Services</c:v>
                </c:pt>
                <c:pt idx="13">
                  <c:v>Government</c:v>
                </c:pt>
              </c:strCache>
            </c:strRef>
          </c:cat>
          <c:val>
            <c:numRef>
              <c:f>Sheet1!$B$2:$B$15</c:f>
              <c:numCache>
                <c:formatCode>0.0%</c:formatCode>
                <c:ptCount val="14"/>
                <c:pt idx="0">
                  <c:v>0.152</c:v>
                </c:pt>
                <c:pt idx="1">
                  <c:v>3.4000000000000002E-2</c:v>
                </c:pt>
                <c:pt idx="2">
                  <c:v>4.4999999999999998E-2</c:v>
                </c:pt>
                <c:pt idx="3">
                  <c:v>8.9999999999999993E-3</c:v>
                </c:pt>
                <c:pt idx="4">
                  <c:v>7.0000000000000001E-3</c:v>
                </c:pt>
                <c:pt idx="5">
                  <c:v>2.7E-2</c:v>
                </c:pt>
                <c:pt idx="6">
                  <c:v>-6.5000000000000002E-2</c:v>
                </c:pt>
                <c:pt idx="7">
                  <c:v>0.04</c:v>
                </c:pt>
                <c:pt idx="8">
                  <c:v>3.4000000000000002E-2</c:v>
                </c:pt>
                <c:pt idx="9">
                  <c:v>5.7000000000000002E-2</c:v>
                </c:pt>
                <c:pt idx="10">
                  <c:v>0.02</c:v>
                </c:pt>
                <c:pt idx="11" formatCode="0.00%">
                  <c:v>2.9000000000000001E-2</c:v>
                </c:pt>
                <c:pt idx="12" formatCode="0.00%">
                  <c:v>4.2999999999999997E-2</c:v>
                </c:pt>
                <c:pt idx="13" formatCode="0.00%">
                  <c:v>1.9E-2</c:v>
                </c:pt>
              </c:numCache>
            </c:numRef>
          </c:val>
          <c:extLst>
            <c:ext xmlns:c16="http://schemas.microsoft.com/office/drawing/2014/chart" uri="{C3380CC4-5D6E-409C-BE32-E72D297353CC}">
              <c16:uniqueId val="{00000001-A02E-4CCC-B87D-822A69278B16}"/>
            </c:ext>
          </c:extLst>
        </c:ser>
        <c:ser>
          <c:idx val="1"/>
          <c:order val="1"/>
          <c:tx>
            <c:strRef>
              <c:f>Sheet1!$C$1</c:f>
              <c:strCache>
                <c:ptCount val="1"/>
              </c:strCache>
            </c:strRef>
          </c:tx>
          <c:spPr>
            <a:solidFill>
              <a:srgbClr val="81D228"/>
            </a:solidFill>
            <a:ln>
              <a:noFill/>
            </a:ln>
            <a:effectLst>
              <a:outerShdw blurRad="38100" dist="25400" dir="2700000" algn="br" rotWithShape="0">
                <a:srgbClr val="000000">
                  <a:alpha val="60000"/>
                </a:srgbClr>
              </a:outerShdw>
            </a:effectLst>
          </c:spPr>
          <c:invertIfNegative val="0"/>
          <c:cat>
            <c:strRef>
              <c:f>Sheet1!$A$2:$A$15</c:f>
              <c:strCache>
                <c:ptCount val="14"/>
                <c:pt idx="0">
                  <c:v>Mining and Logging</c:v>
                </c:pt>
                <c:pt idx="1">
                  <c:v>Construction</c:v>
                </c:pt>
                <c:pt idx="2">
                  <c:v>Manufacturing</c:v>
                </c:pt>
                <c:pt idx="3">
                  <c:v>Wholesale Trade</c:v>
                </c:pt>
                <c:pt idx="4">
                  <c:v>Retail Trade</c:v>
                </c:pt>
                <c:pt idx="5">
                  <c:v>Trans., Warehousing, &amp; Utilities</c:v>
                </c:pt>
                <c:pt idx="6">
                  <c:v>Information</c:v>
                </c:pt>
                <c:pt idx="7">
                  <c:v>Financial Activities</c:v>
                </c:pt>
                <c:pt idx="8">
                  <c:v>Professional &amp; Business Services</c:v>
                </c:pt>
                <c:pt idx="9">
                  <c:v>Education Services</c:v>
                </c:pt>
                <c:pt idx="10">
                  <c:v>Healthcare and Social Assistance</c:v>
                </c:pt>
                <c:pt idx="11">
                  <c:v>Leisure &amp; Hospitality</c:v>
                </c:pt>
                <c:pt idx="12">
                  <c:v>Other Services</c:v>
                </c:pt>
                <c:pt idx="13">
                  <c:v>Government</c:v>
                </c:pt>
              </c:strCache>
            </c:strRef>
          </c:cat>
          <c:val>
            <c:numRef>
              <c:f>Sheet1!$C$2:$C$15</c:f>
              <c:numCache>
                <c:formatCode>General</c:formatCode>
                <c:ptCount val="14"/>
              </c:numCache>
            </c:numRef>
          </c:val>
          <c:extLst>
            <c:ext xmlns:c16="http://schemas.microsoft.com/office/drawing/2014/chart" uri="{C3380CC4-5D6E-409C-BE32-E72D297353CC}">
              <c16:uniqueId val="{00000004-A02E-4CCC-B87D-822A69278B16}"/>
            </c:ext>
          </c:extLst>
        </c:ser>
        <c:dLbls>
          <c:showLegendKey val="0"/>
          <c:showVal val="0"/>
          <c:showCatName val="0"/>
          <c:showSerName val="0"/>
          <c:showPercent val="0"/>
          <c:showBubbleSize val="0"/>
        </c:dLbls>
        <c:gapWidth val="20"/>
        <c:axId val="15843712"/>
        <c:axId val="15846016"/>
      </c:barChart>
      <c:catAx>
        <c:axId val="15843712"/>
        <c:scaling>
          <c:orientation val="minMax"/>
        </c:scaling>
        <c:delete val="0"/>
        <c:axPos val="b"/>
        <c:numFmt formatCode="General" sourceLinked="0"/>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5846016"/>
        <c:crosses val="autoZero"/>
        <c:auto val="1"/>
        <c:lblAlgn val="ctr"/>
        <c:lblOffset val="100"/>
        <c:noMultiLvlLbl val="0"/>
      </c:catAx>
      <c:valAx>
        <c:axId val="15846016"/>
        <c:scaling>
          <c:orientation val="minMax"/>
          <c:min val="-6.0000000000000012E-2"/>
        </c:scaling>
        <c:delete val="0"/>
        <c:axPos val="l"/>
        <c:majorGridlines>
          <c:spPr>
            <a:ln w="9525" cap="flat" cmpd="sng" algn="ctr">
              <a:solidFill>
                <a:schemeClr val="tx2">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843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188610557237482"/>
          <c:y val="0"/>
          <c:w val="0.72918229142863789"/>
          <c:h val="1"/>
        </c:manualLayout>
      </c:layout>
      <c:barChart>
        <c:barDir val="bar"/>
        <c:grouping val="clustered"/>
        <c:varyColors val="0"/>
        <c:ser>
          <c:idx val="0"/>
          <c:order val="0"/>
          <c:spPr>
            <a:solidFill>
              <a:srgbClr val="133659"/>
            </a:solidFill>
            <a:ln>
              <a:noFill/>
            </a:ln>
            <a:effectLst>
              <a:outerShdw blurRad="38100" dist="25400" dir="2700000" algn="br" rotWithShape="0">
                <a:srgbClr val="000000">
                  <a:alpha val="60000"/>
                </a:srgbClr>
              </a:outerShdw>
            </a:effectLst>
          </c:spPr>
          <c:invertIfNegative val="0"/>
          <c:dPt>
            <c:idx val="0"/>
            <c:invertIfNegative val="0"/>
            <c:bubble3D val="0"/>
            <c:extLst>
              <c:ext xmlns:c16="http://schemas.microsoft.com/office/drawing/2014/chart" uri="{C3380CC4-5D6E-409C-BE32-E72D297353CC}">
                <c16:uniqueId val="{00000000-571C-4F79-B0EE-C348D595EF49}"/>
              </c:ext>
            </c:extLst>
          </c:dPt>
          <c:dPt>
            <c:idx val="1"/>
            <c:invertIfNegative val="0"/>
            <c:bubble3D val="0"/>
            <c:extLst>
              <c:ext xmlns:c16="http://schemas.microsoft.com/office/drawing/2014/chart" uri="{C3380CC4-5D6E-409C-BE32-E72D297353CC}">
                <c16:uniqueId val="{00000002-571C-4F79-B0EE-C348D595EF49}"/>
              </c:ext>
            </c:extLst>
          </c:dPt>
          <c:dPt>
            <c:idx val="2"/>
            <c:invertIfNegative val="0"/>
            <c:bubble3D val="0"/>
            <c:spPr>
              <a:solidFill>
                <a:srgbClr val="81D228"/>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3-571C-4F79-B0EE-C348D595EF49}"/>
              </c:ext>
            </c:extLst>
          </c:dPt>
          <c:dPt>
            <c:idx val="3"/>
            <c:invertIfNegative val="0"/>
            <c:bubble3D val="0"/>
            <c:extLst>
              <c:ext xmlns:c16="http://schemas.microsoft.com/office/drawing/2014/chart" uri="{C3380CC4-5D6E-409C-BE32-E72D297353CC}">
                <c16:uniqueId val="{00000004-571C-4F79-B0EE-C348D595EF49}"/>
              </c:ext>
            </c:extLst>
          </c:dPt>
          <c:dPt>
            <c:idx val="4"/>
            <c:invertIfNegative val="0"/>
            <c:bubble3D val="0"/>
            <c:extLst>
              <c:ext xmlns:c16="http://schemas.microsoft.com/office/drawing/2014/chart" uri="{C3380CC4-5D6E-409C-BE32-E72D297353CC}">
                <c16:uniqueId val="{00000006-571C-4F79-B0EE-C348D595EF49}"/>
              </c:ext>
            </c:extLst>
          </c:dPt>
          <c:dPt>
            <c:idx val="5"/>
            <c:invertIfNegative val="0"/>
            <c:bubble3D val="0"/>
            <c:extLst>
              <c:ext xmlns:c16="http://schemas.microsoft.com/office/drawing/2014/chart" uri="{C3380CC4-5D6E-409C-BE32-E72D297353CC}">
                <c16:uniqueId val="{00000007-571C-4F79-B0EE-C348D595EF49}"/>
              </c:ext>
            </c:extLst>
          </c:dPt>
          <c:dPt>
            <c:idx val="6"/>
            <c:invertIfNegative val="0"/>
            <c:bubble3D val="0"/>
            <c:extLst>
              <c:ext xmlns:c16="http://schemas.microsoft.com/office/drawing/2014/chart" uri="{C3380CC4-5D6E-409C-BE32-E72D297353CC}">
                <c16:uniqueId val="{00000008-571C-4F79-B0EE-C348D595EF49}"/>
              </c:ext>
            </c:extLst>
          </c:dPt>
          <c:dPt>
            <c:idx val="7"/>
            <c:invertIfNegative val="0"/>
            <c:bubble3D val="0"/>
            <c:extLst>
              <c:ext xmlns:c16="http://schemas.microsoft.com/office/drawing/2014/chart" uri="{C3380CC4-5D6E-409C-BE32-E72D297353CC}">
                <c16:uniqueId val="{00000009-571C-4F79-B0EE-C348D595EF49}"/>
              </c:ext>
            </c:extLst>
          </c:dPt>
          <c:dPt>
            <c:idx val="8"/>
            <c:invertIfNegative val="0"/>
            <c:bubble3D val="0"/>
            <c:extLst>
              <c:ext xmlns:c16="http://schemas.microsoft.com/office/drawing/2014/chart" uri="{C3380CC4-5D6E-409C-BE32-E72D297353CC}">
                <c16:uniqueId val="{0000000A-571C-4F79-B0EE-C348D595EF49}"/>
              </c:ext>
            </c:extLst>
          </c:dPt>
          <c:dPt>
            <c:idx val="9"/>
            <c:invertIfNegative val="0"/>
            <c:bubble3D val="0"/>
            <c:extLst>
              <c:ext xmlns:c16="http://schemas.microsoft.com/office/drawing/2014/chart" uri="{C3380CC4-5D6E-409C-BE32-E72D297353CC}">
                <c16:uniqueId val="{0000000B-571C-4F79-B0EE-C348D595EF49}"/>
              </c:ext>
            </c:extLst>
          </c:dPt>
          <c:dPt>
            <c:idx val="10"/>
            <c:invertIfNegative val="0"/>
            <c:bubble3D val="0"/>
            <c:extLst>
              <c:ext xmlns:c16="http://schemas.microsoft.com/office/drawing/2014/chart" uri="{C3380CC4-5D6E-409C-BE32-E72D297353CC}">
                <c16:uniqueId val="{0000000C-571C-4F79-B0EE-C348D595EF49}"/>
              </c:ext>
            </c:extLst>
          </c:dPt>
          <c:dPt>
            <c:idx val="11"/>
            <c:invertIfNegative val="0"/>
            <c:bubble3D val="0"/>
            <c:extLst>
              <c:ext xmlns:c16="http://schemas.microsoft.com/office/drawing/2014/chart" uri="{C3380CC4-5D6E-409C-BE32-E72D297353CC}">
                <c16:uniqueId val="{0000000E-571C-4F79-B0EE-C348D595EF49}"/>
              </c:ext>
            </c:extLst>
          </c:dPt>
          <c:dPt>
            <c:idx val="12"/>
            <c:invertIfNegative val="0"/>
            <c:bubble3D val="0"/>
            <c:spPr>
              <a:solidFill>
                <a:srgbClr val="81D228"/>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0F-571C-4F79-B0EE-C348D595EF49}"/>
              </c:ext>
            </c:extLst>
          </c:dPt>
          <c:dPt>
            <c:idx val="13"/>
            <c:invertIfNegative val="0"/>
            <c:bubble3D val="0"/>
            <c:extLst>
              <c:ext xmlns:c16="http://schemas.microsoft.com/office/drawing/2014/chart" uri="{C3380CC4-5D6E-409C-BE32-E72D297353CC}">
                <c16:uniqueId val="{00000010-571C-4F79-B0EE-C348D595EF49}"/>
              </c:ext>
            </c:extLst>
          </c:dPt>
          <c:dPt>
            <c:idx val="14"/>
            <c:invertIfNegative val="0"/>
            <c:bubble3D val="0"/>
            <c:spPr>
              <a:solidFill>
                <a:srgbClr val="81D228"/>
              </a:solidFill>
              <a:ln>
                <a:noFill/>
              </a:ln>
              <a:effectLst>
                <a:outerShdw blurRad="38100" dist="25400" dir="2700000" algn="br" rotWithShape="0">
                  <a:srgbClr val="000000">
                    <a:alpha val="60000"/>
                  </a:srgbClr>
                </a:outerShdw>
              </a:effectLst>
            </c:spPr>
            <c:extLst>
              <c:ext xmlns:c16="http://schemas.microsoft.com/office/drawing/2014/chart" uri="{C3380CC4-5D6E-409C-BE32-E72D297353CC}">
                <c16:uniqueId val="{00000011-571C-4F79-B0EE-C348D595EF49}"/>
              </c:ext>
            </c:extLst>
          </c:dPt>
          <c:dPt>
            <c:idx val="15"/>
            <c:invertIfNegative val="0"/>
            <c:bubble3D val="0"/>
            <c:extLst>
              <c:ext xmlns:c16="http://schemas.microsoft.com/office/drawing/2014/chart" uri="{C3380CC4-5D6E-409C-BE32-E72D297353CC}">
                <c16:uniqueId val="{00000012-571C-4F79-B0EE-C348D595EF4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Sheet1!$A$1:$A$15</c:f>
              <c:strCache>
                <c:ptCount val="14"/>
                <c:pt idx="0">
                  <c:v>Health Care &amp; Social Assistance</c:v>
                </c:pt>
                <c:pt idx="1">
                  <c:v>Leisure &amp; Hospitality</c:v>
                </c:pt>
                <c:pt idx="2">
                  <c:v>Construction</c:v>
                </c:pt>
                <c:pt idx="3">
                  <c:v>Professional &amp; Business Services</c:v>
                </c:pt>
                <c:pt idx="4">
                  <c:v>Wholesale Trade</c:v>
                </c:pt>
                <c:pt idx="5">
                  <c:v>Transportation &amp; Warehousing</c:v>
                </c:pt>
                <c:pt idx="6">
                  <c:v>Educational Services</c:v>
                </c:pt>
                <c:pt idx="7">
                  <c:v>Retail Trade</c:v>
                </c:pt>
                <c:pt idx="8">
                  <c:v>Other Services</c:v>
                </c:pt>
                <c:pt idx="9">
                  <c:v>Utilities</c:v>
                </c:pt>
                <c:pt idx="10">
                  <c:v>Financial Activities</c:v>
                </c:pt>
                <c:pt idx="11">
                  <c:v>Government</c:v>
                </c:pt>
                <c:pt idx="12">
                  <c:v>Information</c:v>
                </c:pt>
                <c:pt idx="13">
                  <c:v>Manufacturing</c:v>
                </c:pt>
              </c:strCache>
            </c:strRef>
          </c:cat>
          <c:val>
            <c:numRef>
              <c:f>Sheet1!$B$1:$B$15</c:f>
              <c:numCache>
                <c:formatCode>0.000</c:formatCode>
                <c:ptCount val="15"/>
                <c:pt idx="0">
                  <c:v>0.32236216730038025</c:v>
                </c:pt>
                <c:pt idx="1">
                  <c:v>0.28899999999999998</c:v>
                </c:pt>
                <c:pt idx="2">
                  <c:v>0.27800000000000002</c:v>
                </c:pt>
                <c:pt idx="3">
                  <c:v>0.26400000000000001</c:v>
                </c:pt>
                <c:pt idx="4">
                  <c:v>0.22129416820823289</c:v>
                </c:pt>
                <c:pt idx="5">
                  <c:v>0.2187323515356879</c:v>
                </c:pt>
                <c:pt idx="6">
                  <c:v>0.21678127446111892</c:v>
                </c:pt>
                <c:pt idx="7">
                  <c:v>0.20076630814583951</c:v>
                </c:pt>
                <c:pt idx="8">
                  <c:v>0.19900000000000001</c:v>
                </c:pt>
                <c:pt idx="9">
                  <c:v>0.17827356130108424</c:v>
                </c:pt>
                <c:pt idx="10">
                  <c:v>0.17499999999999999</c:v>
                </c:pt>
                <c:pt idx="11">
                  <c:v>0.129</c:v>
                </c:pt>
                <c:pt idx="12">
                  <c:v>0.123</c:v>
                </c:pt>
                <c:pt idx="13">
                  <c:v>7.1999999999999995E-2</c:v>
                </c:pt>
                <c:pt idx="14">
                  <c:v>-0.121</c:v>
                </c:pt>
              </c:numCache>
            </c:numRef>
          </c:val>
          <c:extLst>
            <c:ext xmlns:c16="http://schemas.microsoft.com/office/drawing/2014/chart" uri="{C3380CC4-5D6E-409C-BE32-E72D297353CC}">
              <c16:uniqueId val="{00000013-571C-4F79-B0EE-C348D595EF49}"/>
            </c:ext>
          </c:extLst>
        </c:ser>
        <c:dLbls>
          <c:showLegendKey val="0"/>
          <c:showVal val="0"/>
          <c:showCatName val="0"/>
          <c:showSerName val="0"/>
          <c:showPercent val="0"/>
          <c:showBubbleSize val="0"/>
        </c:dLbls>
        <c:gapWidth val="100"/>
        <c:axId val="45989888"/>
        <c:axId val="45991424"/>
      </c:barChart>
      <c:catAx>
        <c:axId val="45989888"/>
        <c:scaling>
          <c:orientation val="maxMin"/>
        </c:scaling>
        <c:delete val="0"/>
        <c:axPos val="l"/>
        <c:numFmt formatCode="0.0%" sourceLinked="0"/>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45991424"/>
        <c:crosses val="autoZero"/>
        <c:auto val="1"/>
        <c:lblAlgn val="ctr"/>
        <c:lblOffset val="0"/>
        <c:noMultiLvlLbl val="0"/>
      </c:catAx>
      <c:valAx>
        <c:axId val="45991424"/>
        <c:scaling>
          <c:orientation val="minMax"/>
        </c:scaling>
        <c:delete val="0"/>
        <c:axPos val="t"/>
        <c:numFmt formatCode="0.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5989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Recession</c:v>
                </c:pt>
              </c:strCache>
            </c:strRef>
          </c:tx>
          <c:spPr>
            <a:solidFill>
              <a:schemeClr val="accent2"/>
            </a:solidFill>
            <a:ln>
              <a:solidFill>
                <a:schemeClr val="accent1">
                  <a:lumMod val="40000"/>
                  <a:lumOff val="60000"/>
                </a:schemeClr>
              </a:solidFill>
            </a:ln>
            <a:effectLst/>
          </c:spPr>
          <c:invertIfNegative val="0"/>
          <c:dPt>
            <c:idx val="136"/>
            <c:invertIfNegative val="0"/>
            <c:bubble3D val="0"/>
            <c:extLst>
              <c:ext xmlns:c16="http://schemas.microsoft.com/office/drawing/2014/chart" uri="{C3380CC4-5D6E-409C-BE32-E72D297353CC}">
                <c16:uniqueId val="{0000000C-264F-401A-B176-DBC5EBDC6AE4}"/>
              </c:ext>
            </c:extLst>
          </c:dPt>
          <c:cat>
            <c:numRef>
              <c:f>Sheet1!$A$2:$A$336</c:f>
              <c:numCache>
                <c:formatCode>mmm\-yy</c:formatCode>
                <c:ptCount val="33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formatCode="mmm\-yyyy">
                  <c:v>36831</c:v>
                </c:pt>
                <c:pt idx="131" formatCode="mmm\-yyyy">
                  <c:v>36861</c:v>
                </c:pt>
                <c:pt idx="132" formatCode="mmm\-yyyy">
                  <c:v>36892</c:v>
                </c:pt>
                <c:pt idx="133" formatCode="mmm\-yyyy">
                  <c:v>36923</c:v>
                </c:pt>
                <c:pt idx="134" formatCode="mmm\-yyyy">
                  <c:v>36951</c:v>
                </c:pt>
                <c:pt idx="135" formatCode="mmm\-yyyy">
                  <c:v>36982</c:v>
                </c:pt>
                <c:pt idx="136" formatCode="mmm\-yyyy">
                  <c:v>37012</c:v>
                </c:pt>
                <c:pt idx="137" formatCode="mmm\-yyyy">
                  <c:v>37043</c:v>
                </c:pt>
                <c:pt idx="138" formatCode="mmm\-yyyy">
                  <c:v>37073</c:v>
                </c:pt>
                <c:pt idx="139" formatCode="mmm\-yyyy">
                  <c:v>37104</c:v>
                </c:pt>
                <c:pt idx="140" formatCode="mmm\-yyyy">
                  <c:v>37135</c:v>
                </c:pt>
                <c:pt idx="141" formatCode="mmm\-yyyy">
                  <c:v>37165</c:v>
                </c:pt>
                <c:pt idx="142" formatCode="mmm\-yyyy">
                  <c:v>37196</c:v>
                </c:pt>
                <c:pt idx="143" formatCode="mmm\-yyyy">
                  <c:v>37226</c:v>
                </c:pt>
                <c:pt idx="144" formatCode="mmm\-yyyy">
                  <c:v>37257</c:v>
                </c:pt>
                <c:pt idx="145" formatCode="mmm\-yyyy">
                  <c:v>37288</c:v>
                </c:pt>
                <c:pt idx="146" formatCode="mmm\-yyyy">
                  <c:v>37316</c:v>
                </c:pt>
                <c:pt idx="147" formatCode="mmm\-yyyy">
                  <c:v>37347</c:v>
                </c:pt>
                <c:pt idx="148" formatCode="mmm\-yyyy">
                  <c:v>37377</c:v>
                </c:pt>
                <c:pt idx="149" formatCode="mmm\-yyyy">
                  <c:v>37408</c:v>
                </c:pt>
                <c:pt idx="150" formatCode="mmm\-yyyy">
                  <c:v>37438</c:v>
                </c:pt>
                <c:pt idx="151" formatCode="mmm\-yyyy">
                  <c:v>37469</c:v>
                </c:pt>
                <c:pt idx="152" formatCode="mmm\-yyyy">
                  <c:v>37500</c:v>
                </c:pt>
                <c:pt idx="153" formatCode="mmm\-yyyy">
                  <c:v>37530</c:v>
                </c:pt>
                <c:pt idx="154" formatCode="mmm\-yyyy">
                  <c:v>37561</c:v>
                </c:pt>
                <c:pt idx="155" formatCode="mmm\-yyyy">
                  <c:v>37591</c:v>
                </c:pt>
                <c:pt idx="156" formatCode="mmm\-yyyy">
                  <c:v>37622</c:v>
                </c:pt>
                <c:pt idx="157" formatCode="mmm\-yyyy">
                  <c:v>37653</c:v>
                </c:pt>
                <c:pt idx="158" formatCode="mmm\-yyyy">
                  <c:v>37681</c:v>
                </c:pt>
                <c:pt idx="159" formatCode="mmm\-yyyy">
                  <c:v>37712</c:v>
                </c:pt>
                <c:pt idx="160" formatCode="mmm\-yyyy">
                  <c:v>37742</c:v>
                </c:pt>
                <c:pt idx="161" formatCode="mmm\-yyyy">
                  <c:v>37773</c:v>
                </c:pt>
                <c:pt idx="162" formatCode="mmm\-yyyy">
                  <c:v>37803</c:v>
                </c:pt>
                <c:pt idx="163" formatCode="mmm\-yyyy">
                  <c:v>37834</c:v>
                </c:pt>
                <c:pt idx="164" formatCode="mmm\-yyyy">
                  <c:v>37865</c:v>
                </c:pt>
                <c:pt idx="165" formatCode="mmm\-yyyy">
                  <c:v>37895</c:v>
                </c:pt>
                <c:pt idx="166" formatCode="mmm\-yyyy">
                  <c:v>37926</c:v>
                </c:pt>
                <c:pt idx="167" formatCode="mmm\-yyyy">
                  <c:v>37956</c:v>
                </c:pt>
                <c:pt idx="168" formatCode="mmm\-yyyy">
                  <c:v>37987</c:v>
                </c:pt>
                <c:pt idx="169" formatCode="mmm\-yyyy">
                  <c:v>38018</c:v>
                </c:pt>
                <c:pt idx="170" formatCode="mmm\-yyyy">
                  <c:v>38047</c:v>
                </c:pt>
                <c:pt idx="171" formatCode="mmm\-yyyy">
                  <c:v>38078</c:v>
                </c:pt>
                <c:pt idx="172" formatCode="mmm\-yyyy">
                  <c:v>38108</c:v>
                </c:pt>
                <c:pt idx="173" formatCode="mmm\-yyyy">
                  <c:v>38139</c:v>
                </c:pt>
                <c:pt idx="174" formatCode="mmm\-yyyy">
                  <c:v>38169</c:v>
                </c:pt>
                <c:pt idx="175" formatCode="mmm\-yyyy">
                  <c:v>38200</c:v>
                </c:pt>
                <c:pt idx="176" formatCode="mmm\-yyyy">
                  <c:v>38231</c:v>
                </c:pt>
                <c:pt idx="177" formatCode="mmm\-yyyy">
                  <c:v>38261</c:v>
                </c:pt>
                <c:pt idx="178" formatCode="mmm\-yyyy">
                  <c:v>38292</c:v>
                </c:pt>
                <c:pt idx="179" formatCode="mmm\-yyyy">
                  <c:v>38322</c:v>
                </c:pt>
                <c:pt idx="180" formatCode="mmm\-yyyy">
                  <c:v>38353</c:v>
                </c:pt>
                <c:pt idx="181" formatCode="mmm\-yyyy">
                  <c:v>38384</c:v>
                </c:pt>
                <c:pt idx="182" formatCode="mmm\-yyyy">
                  <c:v>38412</c:v>
                </c:pt>
                <c:pt idx="183" formatCode="mmm\-yyyy">
                  <c:v>38443</c:v>
                </c:pt>
                <c:pt idx="184" formatCode="mmm\-yyyy">
                  <c:v>38473</c:v>
                </c:pt>
                <c:pt idx="185" formatCode="mmm\-yyyy">
                  <c:v>38504</c:v>
                </c:pt>
                <c:pt idx="186" formatCode="mmm\-yyyy">
                  <c:v>38534</c:v>
                </c:pt>
                <c:pt idx="187" formatCode="mmm\-yyyy">
                  <c:v>38565</c:v>
                </c:pt>
                <c:pt idx="188" formatCode="mmm\-yyyy">
                  <c:v>38596</c:v>
                </c:pt>
                <c:pt idx="189" formatCode="mmm\-yyyy">
                  <c:v>38626</c:v>
                </c:pt>
                <c:pt idx="190" formatCode="mmm\-yyyy">
                  <c:v>38657</c:v>
                </c:pt>
                <c:pt idx="191" formatCode="mmm\-yyyy">
                  <c:v>38687</c:v>
                </c:pt>
                <c:pt idx="192" formatCode="mmm\-yyyy">
                  <c:v>38718</c:v>
                </c:pt>
                <c:pt idx="193" formatCode="mmm\-yyyy">
                  <c:v>38749</c:v>
                </c:pt>
                <c:pt idx="194" formatCode="mmm\-yyyy">
                  <c:v>38777</c:v>
                </c:pt>
                <c:pt idx="195" formatCode="mmm\-yyyy">
                  <c:v>38808</c:v>
                </c:pt>
                <c:pt idx="196" formatCode="mmm\-yyyy">
                  <c:v>38838</c:v>
                </c:pt>
                <c:pt idx="197" formatCode="mmm\-yyyy">
                  <c:v>38869</c:v>
                </c:pt>
                <c:pt idx="198" formatCode="mmm\-yyyy">
                  <c:v>38899</c:v>
                </c:pt>
                <c:pt idx="199" formatCode="mmm\-yyyy">
                  <c:v>38930</c:v>
                </c:pt>
                <c:pt idx="200" formatCode="mmm\-yyyy">
                  <c:v>38961</c:v>
                </c:pt>
                <c:pt idx="201" formatCode="mmm\-yyyy">
                  <c:v>38991</c:v>
                </c:pt>
                <c:pt idx="202" formatCode="mmm\-yyyy">
                  <c:v>39022</c:v>
                </c:pt>
                <c:pt idx="203" formatCode="mmm\-yyyy">
                  <c:v>39052</c:v>
                </c:pt>
                <c:pt idx="204" formatCode="mmm\-yyyy">
                  <c:v>39083</c:v>
                </c:pt>
                <c:pt idx="205" formatCode="mmm\-yyyy">
                  <c:v>39114</c:v>
                </c:pt>
                <c:pt idx="206" formatCode="mmm\-yyyy">
                  <c:v>39142</c:v>
                </c:pt>
                <c:pt idx="207" formatCode="mmm\-yyyy">
                  <c:v>39173</c:v>
                </c:pt>
                <c:pt idx="208" formatCode="mmm\-yyyy">
                  <c:v>39203</c:v>
                </c:pt>
                <c:pt idx="209" formatCode="mmm\-yyyy">
                  <c:v>39234</c:v>
                </c:pt>
                <c:pt idx="210" formatCode="mmm\-yyyy">
                  <c:v>39264</c:v>
                </c:pt>
                <c:pt idx="211" formatCode="mmm\-yyyy">
                  <c:v>39295</c:v>
                </c:pt>
                <c:pt idx="212" formatCode="mmm\-yyyy">
                  <c:v>39326</c:v>
                </c:pt>
                <c:pt idx="213" formatCode="mmm\-yyyy">
                  <c:v>39356</c:v>
                </c:pt>
                <c:pt idx="214" formatCode="mmm\-yyyy">
                  <c:v>39387</c:v>
                </c:pt>
                <c:pt idx="215" formatCode="mmm\-yyyy">
                  <c:v>39417</c:v>
                </c:pt>
                <c:pt idx="216" formatCode="mmm\-yyyy">
                  <c:v>39448</c:v>
                </c:pt>
                <c:pt idx="217" formatCode="mmm\-yyyy">
                  <c:v>39479</c:v>
                </c:pt>
                <c:pt idx="218" formatCode="mmm\-yyyy">
                  <c:v>39508</c:v>
                </c:pt>
                <c:pt idx="219" formatCode="mmm\-yyyy">
                  <c:v>39539</c:v>
                </c:pt>
                <c:pt idx="220" formatCode="mmm\-yyyy">
                  <c:v>39569</c:v>
                </c:pt>
                <c:pt idx="221" formatCode="mmm\-yyyy">
                  <c:v>39600</c:v>
                </c:pt>
                <c:pt idx="222" formatCode="mmm\-yyyy">
                  <c:v>39630</c:v>
                </c:pt>
                <c:pt idx="223" formatCode="mmm\-yyyy">
                  <c:v>39661</c:v>
                </c:pt>
                <c:pt idx="224" formatCode="mmm\-yyyy">
                  <c:v>39692</c:v>
                </c:pt>
                <c:pt idx="225" formatCode="mmm\-yyyy">
                  <c:v>39722</c:v>
                </c:pt>
                <c:pt idx="226" formatCode="mmm\-yyyy">
                  <c:v>39753</c:v>
                </c:pt>
                <c:pt idx="227" formatCode="mmm\-yyyy">
                  <c:v>39783</c:v>
                </c:pt>
                <c:pt idx="228" formatCode="mmm\-yyyy">
                  <c:v>39814</c:v>
                </c:pt>
                <c:pt idx="229" formatCode="mmm\-yyyy">
                  <c:v>39845</c:v>
                </c:pt>
                <c:pt idx="230" formatCode="mmm\-yyyy">
                  <c:v>39873</c:v>
                </c:pt>
                <c:pt idx="231" formatCode="mmm\-yyyy">
                  <c:v>39904</c:v>
                </c:pt>
                <c:pt idx="232" formatCode="mmm\-yyyy">
                  <c:v>39934</c:v>
                </c:pt>
                <c:pt idx="233" formatCode="mmm\-yyyy">
                  <c:v>39965</c:v>
                </c:pt>
                <c:pt idx="234" formatCode="mmm\-yyyy">
                  <c:v>39995</c:v>
                </c:pt>
                <c:pt idx="235" formatCode="mmm\-yyyy">
                  <c:v>40026</c:v>
                </c:pt>
                <c:pt idx="236" formatCode="mmm\-yyyy">
                  <c:v>40057</c:v>
                </c:pt>
                <c:pt idx="237" formatCode="mmm\-yyyy">
                  <c:v>40087</c:v>
                </c:pt>
                <c:pt idx="238" formatCode="mmm\-yyyy">
                  <c:v>40118</c:v>
                </c:pt>
                <c:pt idx="239" formatCode="mmm\-yyyy">
                  <c:v>40148</c:v>
                </c:pt>
                <c:pt idx="240" formatCode="mmm\-yyyy">
                  <c:v>40179</c:v>
                </c:pt>
                <c:pt idx="241" formatCode="mmm\-yyyy">
                  <c:v>40210</c:v>
                </c:pt>
                <c:pt idx="242" formatCode="mmm\-yyyy">
                  <c:v>40238</c:v>
                </c:pt>
                <c:pt idx="243" formatCode="mmm\-yyyy">
                  <c:v>40269</c:v>
                </c:pt>
                <c:pt idx="244" formatCode="mmm\-yyyy">
                  <c:v>40299</c:v>
                </c:pt>
                <c:pt idx="245" formatCode="mmm\-yyyy">
                  <c:v>40330</c:v>
                </c:pt>
                <c:pt idx="246" formatCode="mmm\-yyyy">
                  <c:v>40360</c:v>
                </c:pt>
                <c:pt idx="247" formatCode="mmm\-yyyy">
                  <c:v>40391</c:v>
                </c:pt>
                <c:pt idx="248" formatCode="mmm\-yyyy">
                  <c:v>40422</c:v>
                </c:pt>
                <c:pt idx="249" formatCode="mmm\-yyyy">
                  <c:v>40452</c:v>
                </c:pt>
                <c:pt idx="250" formatCode="mmm\-yyyy">
                  <c:v>40483</c:v>
                </c:pt>
                <c:pt idx="251" formatCode="mmm\-yyyy">
                  <c:v>40513</c:v>
                </c:pt>
                <c:pt idx="252" formatCode="mmm\-yyyy">
                  <c:v>40544</c:v>
                </c:pt>
                <c:pt idx="253" formatCode="mmm\-yyyy">
                  <c:v>40575</c:v>
                </c:pt>
                <c:pt idx="254" formatCode="mmm\-yyyy">
                  <c:v>40603</c:v>
                </c:pt>
                <c:pt idx="255" formatCode="mmm\-yyyy">
                  <c:v>40634</c:v>
                </c:pt>
                <c:pt idx="256" formatCode="mmm\-yyyy">
                  <c:v>40664</c:v>
                </c:pt>
                <c:pt idx="257" formatCode="mmm\-yyyy">
                  <c:v>40695</c:v>
                </c:pt>
                <c:pt idx="258" formatCode="mmm\-yyyy">
                  <c:v>40725</c:v>
                </c:pt>
                <c:pt idx="259" formatCode="mmm\-yyyy">
                  <c:v>40756</c:v>
                </c:pt>
                <c:pt idx="260" formatCode="mmm\-yyyy">
                  <c:v>40787</c:v>
                </c:pt>
                <c:pt idx="261" formatCode="mmm\-yyyy">
                  <c:v>40817</c:v>
                </c:pt>
                <c:pt idx="262" formatCode="mmm\-yyyy">
                  <c:v>40848</c:v>
                </c:pt>
                <c:pt idx="263" formatCode="mmm\-yyyy">
                  <c:v>40878</c:v>
                </c:pt>
                <c:pt idx="264" formatCode="mmm\-yyyy">
                  <c:v>40909</c:v>
                </c:pt>
                <c:pt idx="265" formatCode="mmm\-yyyy">
                  <c:v>40940</c:v>
                </c:pt>
                <c:pt idx="266" formatCode="mmm\-yyyy">
                  <c:v>40969</c:v>
                </c:pt>
                <c:pt idx="267" formatCode="mmm\-yyyy">
                  <c:v>41000</c:v>
                </c:pt>
                <c:pt idx="268" formatCode="mmm\-yyyy">
                  <c:v>41030</c:v>
                </c:pt>
                <c:pt idx="269" formatCode="mmm\-yyyy">
                  <c:v>41061</c:v>
                </c:pt>
                <c:pt idx="270" formatCode="mmm\-yyyy">
                  <c:v>41091</c:v>
                </c:pt>
                <c:pt idx="271" formatCode="mmm\-yyyy">
                  <c:v>41122</c:v>
                </c:pt>
                <c:pt idx="272" formatCode="mmm\-yyyy">
                  <c:v>41153</c:v>
                </c:pt>
                <c:pt idx="273" formatCode="mmm\-yyyy">
                  <c:v>41183</c:v>
                </c:pt>
                <c:pt idx="274" formatCode="mmm\-yyyy">
                  <c:v>41214</c:v>
                </c:pt>
                <c:pt idx="275" formatCode="mmm\-yyyy">
                  <c:v>41244</c:v>
                </c:pt>
                <c:pt idx="276" formatCode="mmm\-yyyy">
                  <c:v>41275</c:v>
                </c:pt>
                <c:pt idx="277" formatCode="mmm\-yyyy">
                  <c:v>41306</c:v>
                </c:pt>
                <c:pt idx="278" formatCode="mmm\-yyyy">
                  <c:v>41334</c:v>
                </c:pt>
                <c:pt idx="279" formatCode="mmm\-yyyy">
                  <c:v>41365</c:v>
                </c:pt>
                <c:pt idx="280" formatCode="mmm\-yyyy">
                  <c:v>41395</c:v>
                </c:pt>
                <c:pt idx="281" formatCode="mmm\-yyyy">
                  <c:v>41426</c:v>
                </c:pt>
                <c:pt idx="282" formatCode="mmm\-yyyy">
                  <c:v>41456</c:v>
                </c:pt>
                <c:pt idx="283" formatCode="mmm\-yyyy">
                  <c:v>41487</c:v>
                </c:pt>
                <c:pt idx="284" formatCode="mmm\-yyyy">
                  <c:v>41518</c:v>
                </c:pt>
                <c:pt idx="285" formatCode="mmm\-yyyy">
                  <c:v>41548</c:v>
                </c:pt>
                <c:pt idx="286" formatCode="mmm\-yyyy">
                  <c:v>41579</c:v>
                </c:pt>
                <c:pt idx="287" formatCode="mmm\-yyyy">
                  <c:v>41609</c:v>
                </c:pt>
                <c:pt idx="288" formatCode="mmm\-yyyy">
                  <c:v>41640</c:v>
                </c:pt>
                <c:pt idx="289" formatCode="mmm\-yyyy">
                  <c:v>41671</c:v>
                </c:pt>
                <c:pt idx="290" formatCode="mmm\-yyyy">
                  <c:v>41699</c:v>
                </c:pt>
                <c:pt idx="291" formatCode="mmm\-yyyy">
                  <c:v>41730</c:v>
                </c:pt>
                <c:pt idx="292" formatCode="mmm\-yyyy">
                  <c:v>41760</c:v>
                </c:pt>
                <c:pt idx="293" formatCode="mmm\-yyyy">
                  <c:v>41791</c:v>
                </c:pt>
                <c:pt idx="294" formatCode="mmm\-yyyy">
                  <c:v>41821</c:v>
                </c:pt>
                <c:pt idx="295" formatCode="mmm\-yyyy">
                  <c:v>41852</c:v>
                </c:pt>
                <c:pt idx="296" formatCode="mmm\-yyyy">
                  <c:v>41883</c:v>
                </c:pt>
                <c:pt idx="297" formatCode="mmm\-yyyy">
                  <c:v>41913</c:v>
                </c:pt>
                <c:pt idx="298" formatCode="mmm\-yyyy">
                  <c:v>41944</c:v>
                </c:pt>
                <c:pt idx="299" formatCode="mmm\-yyyy">
                  <c:v>41974</c:v>
                </c:pt>
                <c:pt idx="300" formatCode="mmm\-yyyy">
                  <c:v>42005</c:v>
                </c:pt>
                <c:pt idx="301" formatCode="mmm\-yyyy">
                  <c:v>42036</c:v>
                </c:pt>
                <c:pt idx="302" formatCode="mmm\-yyyy">
                  <c:v>42064</c:v>
                </c:pt>
                <c:pt idx="303" formatCode="mmm\-yyyy">
                  <c:v>42095</c:v>
                </c:pt>
                <c:pt idx="304" formatCode="mmm\-yyyy">
                  <c:v>42125</c:v>
                </c:pt>
                <c:pt idx="305" formatCode="mmm\-yyyy">
                  <c:v>42156</c:v>
                </c:pt>
                <c:pt idx="306" formatCode="mmm\-yyyy">
                  <c:v>42186</c:v>
                </c:pt>
                <c:pt idx="307" formatCode="mmm\-yyyy">
                  <c:v>42217</c:v>
                </c:pt>
                <c:pt idx="308" formatCode="mmm\-yyyy">
                  <c:v>42248</c:v>
                </c:pt>
                <c:pt idx="309" formatCode="mmm\-yyyy">
                  <c:v>42278</c:v>
                </c:pt>
                <c:pt idx="310" formatCode="mmm\-yyyy">
                  <c:v>42309</c:v>
                </c:pt>
                <c:pt idx="311" formatCode="mmm\-yyyy">
                  <c:v>42339</c:v>
                </c:pt>
                <c:pt idx="312" formatCode="mmm\-yyyy">
                  <c:v>42370</c:v>
                </c:pt>
                <c:pt idx="313" formatCode="mmm\-yyyy">
                  <c:v>42401</c:v>
                </c:pt>
                <c:pt idx="314" formatCode="mmm\-yyyy">
                  <c:v>42430</c:v>
                </c:pt>
                <c:pt idx="315" formatCode="mmm\-yyyy">
                  <c:v>42461</c:v>
                </c:pt>
                <c:pt idx="316" formatCode="mmm\-yyyy">
                  <c:v>42491</c:v>
                </c:pt>
                <c:pt idx="317" formatCode="mmm\-yyyy">
                  <c:v>42522</c:v>
                </c:pt>
                <c:pt idx="318" formatCode="mmm\-yyyy">
                  <c:v>42552</c:v>
                </c:pt>
                <c:pt idx="319" formatCode="mmm\-yyyy">
                  <c:v>42583</c:v>
                </c:pt>
                <c:pt idx="320" formatCode="mmm\-yyyy">
                  <c:v>42614</c:v>
                </c:pt>
                <c:pt idx="321" formatCode="mmm\-yyyy">
                  <c:v>42644</c:v>
                </c:pt>
                <c:pt idx="322" formatCode="mmm\-yyyy">
                  <c:v>42675</c:v>
                </c:pt>
                <c:pt idx="323" formatCode="mmm\-yyyy">
                  <c:v>42705</c:v>
                </c:pt>
                <c:pt idx="324" formatCode="mmm\-yyyy">
                  <c:v>42736</c:v>
                </c:pt>
                <c:pt idx="325" formatCode="mmm\-yyyy">
                  <c:v>42767</c:v>
                </c:pt>
                <c:pt idx="326" formatCode="mmm\-yyyy">
                  <c:v>42795</c:v>
                </c:pt>
                <c:pt idx="327" formatCode="mmm\-yyyy">
                  <c:v>42826</c:v>
                </c:pt>
                <c:pt idx="328" formatCode="mmm\-yyyy">
                  <c:v>42856</c:v>
                </c:pt>
                <c:pt idx="329" formatCode="mmm\-yyyy">
                  <c:v>42887</c:v>
                </c:pt>
                <c:pt idx="330" formatCode="mmm\-yyyy">
                  <c:v>42917</c:v>
                </c:pt>
                <c:pt idx="331" formatCode="mmm\-yyyy">
                  <c:v>42948</c:v>
                </c:pt>
                <c:pt idx="332" formatCode="mmm\-yyyy">
                  <c:v>42979</c:v>
                </c:pt>
                <c:pt idx="333" formatCode="mmm\-yyyy">
                  <c:v>43009</c:v>
                </c:pt>
                <c:pt idx="334" formatCode="mmm\-yyyy">
                  <c:v>43040</c:v>
                </c:pt>
              </c:numCache>
            </c:numRef>
          </c:cat>
          <c:val>
            <c:numRef>
              <c:f>Sheet1!$C$2:$C$336</c:f>
              <c:numCache>
                <c:formatCode>General</c:formatCode>
                <c:ptCount val="335"/>
                <c:pt idx="6" formatCode="_(* #,##0_);_(* \(#,##0\);_(* &quot;-&quot;??_);_(@_)">
                  <c:v>1000000</c:v>
                </c:pt>
                <c:pt idx="7" formatCode="_(* #,##0_);_(* \(#,##0\);_(* &quot;-&quot;??_);_(@_)">
                  <c:v>1000000</c:v>
                </c:pt>
                <c:pt idx="8" formatCode="_(* #,##0_);_(* \(#,##0\);_(* &quot;-&quot;??_);_(@_)">
                  <c:v>1000000</c:v>
                </c:pt>
                <c:pt idx="9" formatCode="_(* #,##0_);_(* \(#,##0\);_(* &quot;-&quot;??_);_(@_)">
                  <c:v>1000000</c:v>
                </c:pt>
                <c:pt idx="10" formatCode="_(* #,##0_);_(* \(#,##0\);_(* &quot;-&quot;??_);_(@_)">
                  <c:v>1000000</c:v>
                </c:pt>
                <c:pt idx="11" formatCode="_(* #,##0_);_(* \(#,##0\);_(* &quot;-&quot;??_);_(@_)">
                  <c:v>1000000</c:v>
                </c:pt>
                <c:pt idx="12" formatCode="_(* #,##0_);_(* \(#,##0\);_(* &quot;-&quot;??_);_(@_)">
                  <c:v>1000000</c:v>
                </c:pt>
                <c:pt idx="13" formatCode="_(* #,##0_);_(* \(#,##0\);_(* &quot;-&quot;??_);_(@_)">
                  <c:v>1000000</c:v>
                </c:pt>
                <c:pt idx="14" formatCode="_(* #,##0_);_(* \(#,##0\);_(* &quot;-&quot;??_);_(@_)">
                  <c:v>1000000</c:v>
                </c:pt>
                <c:pt idx="134" formatCode="_(* #,##0_);_(* \(#,##0\);_(* &quot;-&quot;??_);_(@_)">
                  <c:v>1000000</c:v>
                </c:pt>
                <c:pt idx="135" formatCode="_(* #,##0_);_(* \(#,##0\);_(* &quot;-&quot;??_);_(@_)">
                  <c:v>1000000</c:v>
                </c:pt>
                <c:pt idx="136" formatCode="_(* #,##0_);_(* \(#,##0\);_(* &quot;-&quot;??_);_(@_)">
                  <c:v>1000000</c:v>
                </c:pt>
                <c:pt idx="137" formatCode="_(* #,##0_);_(* \(#,##0\);_(* &quot;-&quot;??_);_(@_)">
                  <c:v>1000000</c:v>
                </c:pt>
                <c:pt idx="138" formatCode="_(* #,##0_);_(* \(#,##0\);_(* &quot;-&quot;??_);_(@_)">
                  <c:v>1000000</c:v>
                </c:pt>
                <c:pt idx="139" formatCode="_(* #,##0_);_(* \(#,##0\);_(* &quot;-&quot;??_);_(@_)">
                  <c:v>1000000</c:v>
                </c:pt>
                <c:pt idx="140" formatCode="_(* #,##0_);_(* \(#,##0\);_(* &quot;-&quot;??_);_(@_)">
                  <c:v>1000000</c:v>
                </c:pt>
                <c:pt idx="141" formatCode="_(* #,##0_);_(* \(#,##0\);_(* &quot;-&quot;??_);_(@_)">
                  <c:v>1000000</c:v>
                </c:pt>
                <c:pt idx="142" formatCode="_(* #,##0_);_(* \(#,##0\);_(* &quot;-&quot;??_);_(@_)">
                  <c:v>1000000</c:v>
                </c:pt>
                <c:pt idx="215" formatCode="_(* #,##0_);_(* \(#,##0\);_(* &quot;-&quot;??_);_(@_)">
                  <c:v>1000000</c:v>
                </c:pt>
                <c:pt idx="216" formatCode="_(* #,##0_);_(* \(#,##0\);_(* &quot;-&quot;??_);_(@_)">
                  <c:v>1000000</c:v>
                </c:pt>
                <c:pt idx="217" formatCode="_(* #,##0_);_(* \(#,##0\);_(* &quot;-&quot;??_);_(@_)">
                  <c:v>1000000</c:v>
                </c:pt>
                <c:pt idx="218" formatCode="_(* #,##0_);_(* \(#,##0\);_(* &quot;-&quot;??_);_(@_)">
                  <c:v>1000000</c:v>
                </c:pt>
                <c:pt idx="219" formatCode="_(* #,##0_);_(* \(#,##0\);_(* &quot;-&quot;??_);_(@_)">
                  <c:v>1000000</c:v>
                </c:pt>
                <c:pt idx="220" formatCode="_(* #,##0_);_(* \(#,##0\);_(* &quot;-&quot;??_);_(@_)">
                  <c:v>1000000</c:v>
                </c:pt>
                <c:pt idx="221" formatCode="_(* #,##0_);_(* \(#,##0\);_(* &quot;-&quot;??_);_(@_)">
                  <c:v>1000000</c:v>
                </c:pt>
                <c:pt idx="222" formatCode="_(* #,##0_);_(* \(#,##0\);_(* &quot;-&quot;??_);_(@_)">
                  <c:v>1000000</c:v>
                </c:pt>
                <c:pt idx="223" formatCode="_(* #,##0_);_(* \(#,##0\);_(* &quot;-&quot;??_);_(@_)">
                  <c:v>1000000</c:v>
                </c:pt>
                <c:pt idx="224" formatCode="_(* #,##0_);_(* \(#,##0\);_(* &quot;-&quot;??_);_(@_)">
                  <c:v>1000000</c:v>
                </c:pt>
                <c:pt idx="225" formatCode="_(* #,##0_);_(* \(#,##0\);_(* &quot;-&quot;??_);_(@_)">
                  <c:v>1000000</c:v>
                </c:pt>
                <c:pt idx="226" formatCode="_(* #,##0_);_(* \(#,##0\);_(* &quot;-&quot;??_);_(@_)">
                  <c:v>1000000</c:v>
                </c:pt>
                <c:pt idx="227" formatCode="_(* #,##0_);_(* \(#,##0\);_(* &quot;-&quot;??_);_(@_)">
                  <c:v>1000000</c:v>
                </c:pt>
                <c:pt idx="228" formatCode="_(* #,##0_);_(* \(#,##0\);_(* &quot;-&quot;??_);_(@_)">
                  <c:v>1000000</c:v>
                </c:pt>
                <c:pt idx="229" formatCode="_(* #,##0_);_(* \(#,##0\);_(* &quot;-&quot;??_);_(@_)">
                  <c:v>1000000</c:v>
                </c:pt>
                <c:pt idx="230" formatCode="_(* #,##0_);_(* \(#,##0\);_(* &quot;-&quot;??_);_(@_)">
                  <c:v>1000000</c:v>
                </c:pt>
                <c:pt idx="231" formatCode="_(* #,##0_);_(* \(#,##0\);_(* &quot;-&quot;??_);_(@_)">
                  <c:v>1000000</c:v>
                </c:pt>
                <c:pt idx="232" formatCode="_(* #,##0_);_(* \(#,##0\);_(* &quot;-&quot;??_);_(@_)">
                  <c:v>1000000</c:v>
                </c:pt>
                <c:pt idx="233" formatCode="_(* #,##0_);_(* \(#,##0\);_(* &quot;-&quot;??_);_(@_)">
                  <c:v>1000000</c:v>
                </c:pt>
              </c:numCache>
            </c:numRef>
          </c:val>
          <c:extLst>
            <c:ext xmlns:c16="http://schemas.microsoft.com/office/drawing/2014/chart" uri="{C3380CC4-5D6E-409C-BE32-E72D297353CC}">
              <c16:uniqueId val="{00000000-264F-401A-B176-DBC5EBDC6AE4}"/>
            </c:ext>
          </c:extLst>
        </c:ser>
        <c:dLbls>
          <c:showLegendKey val="0"/>
          <c:showVal val="0"/>
          <c:showCatName val="0"/>
          <c:showSerName val="0"/>
          <c:showPercent val="0"/>
          <c:showBubbleSize val="0"/>
        </c:dLbls>
        <c:gapWidth val="150"/>
        <c:axId val="308018440"/>
        <c:axId val="570287968"/>
      </c:barChart>
      <c:lineChart>
        <c:grouping val="standard"/>
        <c:varyColors val="0"/>
        <c:ser>
          <c:idx val="0"/>
          <c:order val="0"/>
          <c:tx>
            <c:strRef>
              <c:f>Sheet1!$B$1</c:f>
              <c:strCache>
                <c:ptCount val="1"/>
                <c:pt idx="0">
                  <c:v>Construction</c:v>
                </c:pt>
              </c:strCache>
            </c:strRef>
          </c:tx>
          <c:spPr>
            <a:ln w="47625" cap="rnd">
              <a:solidFill>
                <a:schemeClr val="tx2"/>
              </a:solidFill>
              <a:round/>
            </a:ln>
            <a:effectLst/>
          </c:spPr>
          <c:marker>
            <c:symbol val="none"/>
          </c:marker>
          <c:cat>
            <c:numRef>
              <c:f>Sheet1!$A$2:$A$336</c:f>
              <c:numCache>
                <c:formatCode>mmm\-yy</c:formatCode>
                <c:ptCount val="33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formatCode="mmm\-yyyy">
                  <c:v>36831</c:v>
                </c:pt>
                <c:pt idx="131" formatCode="mmm\-yyyy">
                  <c:v>36861</c:v>
                </c:pt>
                <c:pt idx="132" formatCode="mmm\-yyyy">
                  <c:v>36892</c:v>
                </c:pt>
                <c:pt idx="133" formatCode="mmm\-yyyy">
                  <c:v>36923</c:v>
                </c:pt>
                <c:pt idx="134" formatCode="mmm\-yyyy">
                  <c:v>36951</c:v>
                </c:pt>
                <c:pt idx="135" formatCode="mmm\-yyyy">
                  <c:v>36982</c:v>
                </c:pt>
                <c:pt idx="136" formatCode="mmm\-yyyy">
                  <c:v>37012</c:v>
                </c:pt>
                <c:pt idx="137" formatCode="mmm\-yyyy">
                  <c:v>37043</c:v>
                </c:pt>
                <c:pt idx="138" formatCode="mmm\-yyyy">
                  <c:v>37073</c:v>
                </c:pt>
                <c:pt idx="139" formatCode="mmm\-yyyy">
                  <c:v>37104</c:v>
                </c:pt>
                <c:pt idx="140" formatCode="mmm\-yyyy">
                  <c:v>37135</c:v>
                </c:pt>
                <c:pt idx="141" formatCode="mmm\-yyyy">
                  <c:v>37165</c:v>
                </c:pt>
                <c:pt idx="142" formatCode="mmm\-yyyy">
                  <c:v>37196</c:v>
                </c:pt>
                <c:pt idx="143" formatCode="mmm\-yyyy">
                  <c:v>37226</c:v>
                </c:pt>
                <c:pt idx="144" formatCode="mmm\-yyyy">
                  <c:v>37257</c:v>
                </c:pt>
                <c:pt idx="145" formatCode="mmm\-yyyy">
                  <c:v>37288</c:v>
                </c:pt>
                <c:pt idx="146" formatCode="mmm\-yyyy">
                  <c:v>37316</c:v>
                </c:pt>
                <c:pt idx="147" formatCode="mmm\-yyyy">
                  <c:v>37347</c:v>
                </c:pt>
                <c:pt idx="148" formatCode="mmm\-yyyy">
                  <c:v>37377</c:v>
                </c:pt>
                <c:pt idx="149" formatCode="mmm\-yyyy">
                  <c:v>37408</c:v>
                </c:pt>
                <c:pt idx="150" formatCode="mmm\-yyyy">
                  <c:v>37438</c:v>
                </c:pt>
                <c:pt idx="151" formatCode="mmm\-yyyy">
                  <c:v>37469</c:v>
                </c:pt>
                <c:pt idx="152" formatCode="mmm\-yyyy">
                  <c:v>37500</c:v>
                </c:pt>
                <c:pt idx="153" formatCode="mmm\-yyyy">
                  <c:v>37530</c:v>
                </c:pt>
                <c:pt idx="154" formatCode="mmm\-yyyy">
                  <c:v>37561</c:v>
                </c:pt>
                <c:pt idx="155" formatCode="mmm\-yyyy">
                  <c:v>37591</c:v>
                </c:pt>
                <c:pt idx="156" formatCode="mmm\-yyyy">
                  <c:v>37622</c:v>
                </c:pt>
                <c:pt idx="157" formatCode="mmm\-yyyy">
                  <c:v>37653</c:v>
                </c:pt>
                <c:pt idx="158" formatCode="mmm\-yyyy">
                  <c:v>37681</c:v>
                </c:pt>
                <c:pt idx="159" formatCode="mmm\-yyyy">
                  <c:v>37712</c:v>
                </c:pt>
                <c:pt idx="160" formatCode="mmm\-yyyy">
                  <c:v>37742</c:v>
                </c:pt>
                <c:pt idx="161" formatCode="mmm\-yyyy">
                  <c:v>37773</c:v>
                </c:pt>
                <c:pt idx="162" formatCode="mmm\-yyyy">
                  <c:v>37803</c:v>
                </c:pt>
                <c:pt idx="163" formatCode="mmm\-yyyy">
                  <c:v>37834</c:v>
                </c:pt>
                <c:pt idx="164" formatCode="mmm\-yyyy">
                  <c:v>37865</c:v>
                </c:pt>
                <c:pt idx="165" formatCode="mmm\-yyyy">
                  <c:v>37895</c:v>
                </c:pt>
                <c:pt idx="166" formatCode="mmm\-yyyy">
                  <c:v>37926</c:v>
                </c:pt>
                <c:pt idx="167" formatCode="mmm\-yyyy">
                  <c:v>37956</c:v>
                </c:pt>
                <c:pt idx="168" formatCode="mmm\-yyyy">
                  <c:v>37987</c:v>
                </c:pt>
                <c:pt idx="169" formatCode="mmm\-yyyy">
                  <c:v>38018</c:v>
                </c:pt>
                <c:pt idx="170" formatCode="mmm\-yyyy">
                  <c:v>38047</c:v>
                </c:pt>
                <c:pt idx="171" formatCode="mmm\-yyyy">
                  <c:v>38078</c:v>
                </c:pt>
                <c:pt idx="172" formatCode="mmm\-yyyy">
                  <c:v>38108</c:v>
                </c:pt>
                <c:pt idx="173" formatCode="mmm\-yyyy">
                  <c:v>38139</c:v>
                </c:pt>
                <c:pt idx="174" formatCode="mmm\-yyyy">
                  <c:v>38169</c:v>
                </c:pt>
                <c:pt idx="175" formatCode="mmm\-yyyy">
                  <c:v>38200</c:v>
                </c:pt>
                <c:pt idx="176" formatCode="mmm\-yyyy">
                  <c:v>38231</c:v>
                </c:pt>
                <c:pt idx="177" formatCode="mmm\-yyyy">
                  <c:v>38261</c:v>
                </c:pt>
                <c:pt idx="178" formatCode="mmm\-yyyy">
                  <c:v>38292</c:v>
                </c:pt>
                <c:pt idx="179" formatCode="mmm\-yyyy">
                  <c:v>38322</c:v>
                </c:pt>
                <c:pt idx="180" formatCode="mmm\-yyyy">
                  <c:v>38353</c:v>
                </c:pt>
                <c:pt idx="181" formatCode="mmm\-yyyy">
                  <c:v>38384</c:v>
                </c:pt>
                <c:pt idx="182" formatCode="mmm\-yyyy">
                  <c:v>38412</c:v>
                </c:pt>
                <c:pt idx="183" formatCode="mmm\-yyyy">
                  <c:v>38443</c:v>
                </c:pt>
                <c:pt idx="184" formatCode="mmm\-yyyy">
                  <c:v>38473</c:v>
                </c:pt>
                <c:pt idx="185" formatCode="mmm\-yyyy">
                  <c:v>38504</c:v>
                </c:pt>
                <c:pt idx="186" formatCode="mmm\-yyyy">
                  <c:v>38534</c:v>
                </c:pt>
                <c:pt idx="187" formatCode="mmm\-yyyy">
                  <c:v>38565</c:v>
                </c:pt>
                <c:pt idx="188" formatCode="mmm\-yyyy">
                  <c:v>38596</c:v>
                </c:pt>
                <c:pt idx="189" formatCode="mmm\-yyyy">
                  <c:v>38626</c:v>
                </c:pt>
                <c:pt idx="190" formatCode="mmm\-yyyy">
                  <c:v>38657</c:v>
                </c:pt>
                <c:pt idx="191" formatCode="mmm\-yyyy">
                  <c:v>38687</c:v>
                </c:pt>
                <c:pt idx="192" formatCode="mmm\-yyyy">
                  <c:v>38718</c:v>
                </c:pt>
                <c:pt idx="193" formatCode="mmm\-yyyy">
                  <c:v>38749</c:v>
                </c:pt>
                <c:pt idx="194" formatCode="mmm\-yyyy">
                  <c:v>38777</c:v>
                </c:pt>
                <c:pt idx="195" formatCode="mmm\-yyyy">
                  <c:v>38808</c:v>
                </c:pt>
                <c:pt idx="196" formatCode="mmm\-yyyy">
                  <c:v>38838</c:v>
                </c:pt>
                <c:pt idx="197" formatCode="mmm\-yyyy">
                  <c:v>38869</c:v>
                </c:pt>
                <c:pt idx="198" formatCode="mmm\-yyyy">
                  <c:v>38899</c:v>
                </c:pt>
                <c:pt idx="199" formatCode="mmm\-yyyy">
                  <c:v>38930</c:v>
                </c:pt>
                <c:pt idx="200" formatCode="mmm\-yyyy">
                  <c:v>38961</c:v>
                </c:pt>
                <c:pt idx="201" formatCode="mmm\-yyyy">
                  <c:v>38991</c:v>
                </c:pt>
                <c:pt idx="202" formatCode="mmm\-yyyy">
                  <c:v>39022</c:v>
                </c:pt>
                <c:pt idx="203" formatCode="mmm\-yyyy">
                  <c:v>39052</c:v>
                </c:pt>
                <c:pt idx="204" formatCode="mmm\-yyyy">
                  <c:v>39083</c:v>
                </c:pt>
                <c:pt idx="205" formatCode="mmm\-yyyy">
                  <c:v>39114</c:v>
                </c:pt>
                <c:pt idx="206" formatCode="mmm\-yyyy">
                  <c:v>39142</c:v>
                </c:pt>
                <c:pt idx="207" formatCode="mmm\-yyyy">
                  <c:v>39173</c:v>
                </c:pt>
                <c:pt idx="208" formatCode="mmm\-yyyy">
                  <c:v>39203</c:v>
                </c:pt>
                <c:pt idx="209" formatCode="mmm\-yyyy">
                  <c:v>39234</c:v>
                </c:pt>
                <c:pt idx="210" formatCode="mmm\-yyyy">
                  <c:v>39264</c:v>
                </c:pt>
                <c:pt idx="211" formatCode="mmm\-yyyy">
                  <c:v>39295</c:v>
                </c:pt>
                <c:pt idx="212" formatCode="mmm\-yyyy">
                  <c:v>39326</c:v>
                </c:pt>
                <c:pt idx="213" formatCode="mmm\-yyyy">
                  <c:v>39356</c:v>
                </c:pt>
                <c:pt idx="214" formatCode="mmm\-yyyy">
                  <c:v>39387</c:v>
                </c:pt>
                <c:pt idx="215" formatCode="mmm\-yyyy">
                  <c:v>39417</c:v>
                </c:pt>
                <c:pt idx="216" formatCode="mmm\-yyyy">
                  <c:v>39448</c:v>
                </c:pt>
                <c:pt idx="217" formatCode="mmm\-yyyy">
                  <c:v>39479</c:v>
                </c:pt>
                <c:pt idx="218" formatCode="mmm\-yyyy">
                  <c:v>39508</c:v>
                </c:pt>
                <c:pt idx="219" formatCode="mmm\-yyyy">
                  <c:v>39539</c:v>
                </c:pt>
                <c:pt idx="220" formatCode="mmm\-yyyy">
                  <c:v>39569</c:v>
                </c:pt>
                <c:pt idx="221" formatCode="mmm\-yyyy">
                  <c:v>39600</c:v>
                </c:pt>
                <c:pt idx="222" formatCode="mmm\-yyyy">
                  <c:v>39630</c:v>
                </c:pt>
                <c:pt idx="223" formatCode="mmm\-yyyy">
                  <c:v>39661</c:v>
                </c:pt>
                <c:pt idx="224" formatCode="mmm\-yyyy">
                  <c:v>39692</c:v>
                </c:pt>
                <c:pt idx="225" formatCode="mmm\-yyyy">
                  <c:v>39722</c:v>
                </c:pt>
                <c:pt idx="226" formatCode="mmm\-yyyy">
                  <c:v>39753</c:v>
                </c:pt>
                <c:pt idx="227" formatCode="mmm\-yyyy">
                  <c:v>39783</c:v>
                </c:pt>
                <c:pt idx="228" formatCode="mmm\-yyyy">
                  <c:v>39814</c:v>
                </c:pt>
                <c:pt idx="229" formatCode="mmm\-yyyy">
                  <c:v>39845</c:v>
                </c:pt>
                <c:pt idx="230" formatCode="mmm\-yyyy">
                  <c:v>39873</c:v>
                </c:pt>
                <c:pt idx="231" formatCode="mmm\-yyyy">
                  <c:v>39904</c:v>
                </c:pt>
                <c:pt idx="232" formatCode="mmm\-yyyy">
                  <c:v>39934</c:v>
                </c:pt>
                <c:pt idx="233" formatCode="mmm\-yyyy">
                  <c:v>39965</c:v>
                </c:pt>
                <c:pt idx="234" formatCode="mmm\-yyyy">
                  <c:v>39995</c:v>
                </c:pt>
                <c:pt idx="235" formatCode="mmm\-yyyy">
                  <c:v>40026</c:v>
                </c:pt>
                <c:pt idx="236" formatCode="mmm\-yyyy">
                  <c:v>40057</c:v>
                </c:pt>
                <c:pt idx="237" formatCode="mmm\-yyyy">
                  <c:v>40087</c:v>
                </c:pt>
                <c:pt idx="238" formatCode="mmm\-yyyy">
                  <c:v>40118</c:v>
                </c:pt>
                <c:pt idx="239" formatCode="mmm\-yyyy">
                  <c:v>40148</c:v>
                </c:pt>
                <c:pt idx="240" formatCode="mmm\-yyyy">
                  <c:v>40179</c:v>
                </c:pt>
                <c:pt idx="241" formatCode="mmm\-yyyy">
                  <c:v>40210</c:v>
                </c:pt>
                <c:pt idx="242" formatCode="mmm\-yyyy">
                  <c:v>40238</c:v>
                </c:pt>
                <c:pt idx="243" formatCode="mmm\-yyyy">
                  <c:v>40269</c:v>
                </c:pt>
                <c:pt idx="244" formatCode="mmm\-yyyy">
                  <c:v>40299</c:v>
                </c:pt>
                <c:pt idx="245" formatCode="mmm\-yyyy">
                  <c:v>40330</c:v>
                </c:pt>
                <c:pt idx="246" formatCode="mmm\-yyyy">
                  <c:v>40360</c:v>
                </c:pt>
                <c:pt idx="247" formatCode="mmm\-yyyy">
                  <c:v>40391</c:v>
                </c:pt>
                <c:pt idx="248" formatCode="mmm\-yyyy">
                  <c:v>40422</c:v>
                </c:pt>
                <c:pt idx="249" formatCode="mmm\-yyyy">
                  <c:v>40452</c:v>
                </c:pt>
                <c:pt idx="250" formatCode="mmm\-yyyy">
                  <c:v>40483</c:v>
                </c:pt>
                <c:pt idx="251" formatCode="mmm\-yyyy">
                  <c:v>40513</c:v>
                </c:pt>
                <c:pt idx="252" formatCode="mmm\-yyyy">
                  <c:v>40544</c:v>
                </c:pt>
                <c:pt idx="253" formatCode="mmm\-yyyy">
                  <c:v>40575</c:v>
                </c:pt>
                <c:pt idx="254" formatCode="mmm\-yyyy">
                  <c:v>40603</c:v>
                </c:pt>
                <c:pt idx="255" formatCode="mmm\-yyyy">
                  <c:v>40634</c:v>
                </c:pt>
                <c:pt idx="256" formatCode="mmm\-yyyy">
                  <c:v>40664</c:v>
                </c:pt>
                <c:pt idx="257" formatCode="mmm\-yyyy">
                  <c:v>40695</c:v>
                </c:pt>
                <c:pt idx="258" formatCode="mmm\-yyyy">
                  <c:v>40725</c:v>
                </c:pt>
                <c:pt idx="259" formatCode="mmm\-yyyy">
                  <c:v>40756</c:v>
                </c:pt>
                <c:pt idx="260" formatCode="mmm\-yyyy">
                  <c:v>40787</c:v>
                </c:pt>
                <c:pt idx="261" formatCode="mmm\-yyyy">
                  <c:v>40817</c:v>
                </c:pt>
                <c:pt idx="262" formatCode="mmm\-yyyy">
                  <c:v>40848</c:v>
                </c:pt>
                <c:pt idx="263" formatCode="mmm\-yyyy">
                  <c:v>40878</c:v>
                </c:pt>
                <c:pt idx="264" formatCode="mmm\-yyyy">
                  <c:v>40909</c:v>
                </c:pt>
                <c:pt idx="265" formatCode="mmm\-yyyy">
                  <c:v>40940</c:v>
                </c:pt>
                <c:pt idx="266" formatCode="mmm\-yyyy">
                  <c:v>40969</c:v>
                </c:pt>
                <c:pt idx="267" formatCode="mmm\-yyyy">
                  <c:v>41000</c:v>
                </c:pt>
                <c:pt idx="268" formatCode="mmm\-yyyy">
                  <c:v>41030</c:v>
                </c:pt>
                <c:pt idx="269" formatCode="mmm\-yyyy">
                  <c:v>41061</c:v>
                </c:pt>
                <c:pt idx="270" formatCode="mmm\-yyyy">
                  <c:v>41091</c:v>
                </c:pt>
                <c:pt idx="271" formatCode="mmm\-yyyy">
                  <c:v>41122</c:v>
                </c:pt>
                <c:pt idx="272" formatCode="mmm\-yyyy">
                  <c:v>41153</c:v>
                </c:pt>
                <c:pt idx="273" formatCode="mmm\-yyyy">
                  <c:v>41183</c:v>
                </c:pt>
                <c:pt idx="274" formatCode="mmm\-yyyy">
                  <c:v>41214</c:v>
                </c:pt>
                <c:pt idx="275" formatCode="mmm\-yyyy">
                  <c:v>41244</c:v>
                </c:pt>
                <c:pt idx="276" formatCode="mmm\-yyyy">
                  <c:v>41275</c:v>
                </c:pt>
                <c:pt idx="277" formatCode="mmm\-yyyy">
                  <c:v>41306</c:v>
                </c:pt>
                <c:pt idx="278" formatCode="mmm\-yyyy">
                  <c:v>41334</c:v>
                </c:pt>
                <c:pt idx="279" formatCode="mmm\-yyyy">
                  <c:v>41365</c:v>
                </c:pt>
                <c:pt idx="280" formatCode="mmm\-yyyy">
                  <c:v>41395</c:v>
                </c:pt>
                <c:pt idx="281" formatCode="mmm\-yyyy">
                  <c:v>41426</c:v>
                </c:pt>
                <c:pt idx="282" formatCode="mmm\-yyyy">
                  <c:v>41456</c:v>
                </c:pt>
                <c:pt idx="283" formatCode="mmm\-yyyy">
                  <c:v>41487</c:v>
                </c:pt>
                <c:pt idx="284" formatCode="mmm\-yyyy">
                  <c:v>41518</c:v>
                </c:pt>
                <c:pt idx="285" formatCode="mmm\-yyyy">
                  <c:v>41548</c:v>
                </c:pt>
                <c:pt idx="286" formatCode="mmm\-yyyy">
                  <c:v>41579</c:v>
                </c:pt>
                <c:pt idx="287" formatCode="mmm\-yyyy">
                  <c:v>41609</c:v>
                </c:pt>
                <c:pt idx="288" formatCode="mmm\-yyyy">
                  <c:v>41640</c:v>
                </c:pt>
                <c:pt idx="289" formatCode="mmm\-yyyy">
                  <c:v>41671</c:v>
                </c:pt>
                <c:pt idx="290" formatCode="mmm\-yyyy">
                  <c:v>41699</c:v>
                </c:pt>
                <c:pt idx="291" formatCode="mmm\-yyyy">
                  <c:v>41730</c:v>
                </c:pt>
                <c:pt idx="292" formatCode="mmm\-yyyy">
                  <c:v>41760</c:v>
                </c:pt>
                <c:pt idx="293" formatCode="mmm\-yyyy">
                  <c:v>41791</c:v>
                </c:pt>
                <c:pt idx="294" formatCode="mmm\-yyyy">
                  <c:v>41821</c:v>
                </c:pt>
                <c:pt idx="295" formatCode="mmm\-yyyy">
                  <c:v>41852</c:v>
                </c:pt>
                <c:pt idx="296" formatCode="mmm\-yyyy">
                  <c:v>41883</c:v>
                </c:pt>
                <c:pt idx="297" formatCode="mmm\-yyyy">
                  <c:v>41913</c:v>
                </c:pt>
                <c:pt idx="298" formatCode="mmm\-yyyy">
                  <c:v>41944</c:v>
                </c:pt>
                <c:pt idx="299" formatCode="mmm\-yyyy">
                  <c:v>41974</c:v>
                </c:pt>
                <c:pt idx="300" formatCode="mmm\-yyyy">
                  <c:v>42005</c:v>
                </c:pt>
                <c:pt idx="301" formatCode="mmm\-yyyy">
                  <c:v>42036</c:v>
                </c:pt>
                <c:pt idx="302" formatCode="mmm\-yyyy">
                  <c:v>42064</c:v>
                </c:pt>
                <c:pt idx="303" formatCode="mmm\-yyyy">
                  <c:v>42095</c:v>
                </c:pt>
                <c:pt idx="304" formatCode="mmm\-yyyy">
                  <c:v>42125</c:v>
                </c:pt>
                <c:pt idx="305" formatCode="mmm\-yyyy">
                  <c:v>42156</c:v>
                </c:pt>
                <c:pt idx="306" formatCode="mmm\-yyyy">
                  <c:v>42186</c:v>
                </c:pt>
                <c:pt idx="307" formatCode="mmm\-yyyy">
                  <c:v>42217</c:v>
                </c:pt>
                <c:pt idx="308" formatCode="mmm\-yyyy">
                  <c:v>42248</c:v>
                </c:pt>
                <c:pt idx="309" formatCode="mmm\-yyyy">
                  <c:v>42278</c:v>
                </c:pt>
                <c:pt idx="310" formatCode="mmm\-yyyy">
                  <c:v>42309</c:v>
                </c:pt>
                <c:pt idx="311" formatCode="mmm\-yyyy">
                  <c:v>42339</c:v>
                </c:pt>
                <c:pt idx="312" formatCode="mmm\-yyyy">
                  <c:v>42370</c:v>
                </c:pt>
                <c:pt idx="313" formatCode="mmm\-yyyy">
                  <c:v>42401</c:v>
                </c:pt>
                <c:pt idx="314" formatCode="mmm\-yyyy">
                  <c:v>42430</c:v>
                </c:pt>
                <c:pt idx="315" formatCode="mmm\-yyyy">
                  <c:v>42461</c:v>
                </c:pt>
                <c:pt idx="316" formatCode="mmm\-yyyy">
                  <c:v>42491</c:v>
                </c:pt>
                <c:pt idx="317" formatCode="mmm\-yyyy">
                  <c:v>42522</c:v>
                </c:pt>
                <c:pt idx="318" formatCode="mmm\-yyyy">
                  <c:v>42552</c:v>
                </c:pt>
                <c:pt idx="319" formatCode="mmm\-yyyy">
                  <c:v>42583</c:v>
                </c:pt>
                <c:pt idx="320" formatCode="mmm\-yyyy">
                  <c:v>42614</c:v>
                </c:pt>
                <c:pt idx="321" formatCode="mmm\-yyyy">
                  <c:v>42644</c:v>
                </c:pt>
                <c:pt idx="322" formatCode="mmm\-yyyy">
                  <c:v>42675</c:v>
                </c:pt>
                <c:pt idx="323" formatCode="mmm\-yyyy">
                  <c:v>42705</c:v>
                </c:pt>
                <c:pt idx="324" formatCode="mmm\-yyyy">
                  <c:v>42736</c:v>
                </c:pt>
                <c:pt idx="325" formatCode="mmm\-yyyy">
                  <c:v>42767</c:v>
                </c:pt>
                <c:pt idx="326" formatCode="mmm\-yyyy">
                  <c:v>42795</c:v>
                </c:pt>
                <c:pt idx="327" formatCode="mmm\-yyyy">
                  <c:v>42826</c:v>
                </c:pt>
                <c:pt idx="328" formatCode="mmm\-yyyy">
                  <c:v>42856</c:v>
                </c:pt>
                <c:pt idx="329" formatCode="mmm\-yyyy">
                  <c:v>42887</c:v>
                </c:pt>
                <c:pt idx="330" formatCode="mmm\-yyyy">
                  <c:v>42917</c:v>
                </c:pt>
                <c:pt idx="331" formatCode="mmm\-yyyy">
                  <c:v>42948</c:v>
                </c:pt>
                <c:pt idx="332" formatCode="mmm\-yyyy">
                  <c:v>42979</c:v>
                </c:pt>
                <c:pt idx="333" formatCode="mmm\-yyyy">
                  <c:v>43009</c:v>
                </c:pt>
                <c:pt idx="334" formatCode="mmm\-yyyy">
                  <c:v>43040</c:v>
                </c:pt>
              </c:numCache>
            </c:numRef>
          </c:cat>
          <c:val>
            <c:numRef>
              <c:f>Sheet1!$B$2:$B$336</c:f>
              <c:numCache>
                <c:formatCode>_(* #,##0_);_(* \(#,##0\);_(* "-"??_);_(@_)</c:formatCode>
                <c:ptCount val="335"/>
                <c:pt idx="0">
                  <c:v>342200</c:v>
                </c:pt>
                <c:pt idx="1">
                  <c:v>341800</c:v>
                </c:pt>
                <c:pt idx="2">
                  <c:v>342200</c:v>
                </c:pt>
                <c:pt idx="3">
                  <c:v>342600</c:v>
                </c:pt>
                <c:pt idx="4">
                  <c:v>345600</c:v>
                </c:pt>
                <c:pt idx="5">
                  <c:v>347000</c:v>
                </c:pt>
                <c:pt idx="6">
                  <c:v>347200</c:v>
                </c:pt>
                <c:pt idx="7">
                  <c:v>348900</c:v>
                </c:pt>
                <c:pt idx="8">
                  <c:v>350900</c:v>
                </c:pt>
                <c:pt idx="9">
                  <c:v>346100</c:v>
                </c:pt>
                <c:pt idx="10">
                  <c:v>346900</c:v>
                </c:pt>
                <c:pt idx="11">
                  <c:v>347700</c:v>
                </c:pt>
                <c:pt idx="12">
                  <c:v>348800</c:v>
                </c:pt>
                <c:pt idx="13">
                  <c:v>351300</c:v>
                </c:pt>
                <c:pt idx="14">
                  <c:v>355500</c:v>
                </c:pt>
                <c:pt idx="15">
                  <c:v>350700</c:v>
                </c:pt>
                <c:pt idx="16">
                  <c:v>347700</c:v>
                </c:pt>
                <c:pt idx="17">
                  <c:v>348000</c:v>
                </c:pt>
                <c:pt idx="18">
                  <c:v>346600</c:v>
                </c:pt>
                <c:pt idx="19">
                  <c:v>345000</c:v>
                </c:pt>
                <c:pt idx="20">
                  <c:v>347400</c:v>
                </c:pt>
                <c:pt idx="21">
                  <c:v>346800</c:v>
                </c:pt>
                <c:pt idx="22">
                  <c:v>346300</c:v>
                </c:pt>
                <c:pt idx="23">
                  <c:v>345700</c:v>
                </c:pt>
                <c:pt idx="24">
                  <c:v>340100</c:v>
                </c:pt>
                <c:pt idx="25">
                  <c:v>340600</c:v>
                </c:pt>
                <c:pt idx="26">
                  <c:v>342800</c:v>
                </c:pt>
                <c:pt idx="27">
                  <c:v>345000</c:v>
                </c:pt>
                <c:pt idx="28">
                  <c:v>347900</c:v>
                </c:pt>
                <c:pt idx="29">
                  <c:v>345800</c:v>
                </c:pt>
                <c:pt idx="30">
                  <c:v>346800</c:v>
                </c:pt>
                <c:pt idx="31">
                  <c:v>347400</c:v>
                </c:pt>
                <c:pt idx="32">
                  <c:v>346600</c:v>
                </c:pt>
                <c:pt idx="33">
                  <c:v>348000</c:v>
                </c:pt>
                <c:pt idx="34">
                  <c:v>348200</c:v>
                </c:pt>
                <c:pt idx="35">
                  <c:v>346800</c:v>
                </c:pt>
                <c:pt idx="36">
                  <c:v>346200</c:v>
                </c:pt>
                <c:pt idx="37">
                  <c:v>347200</c:v>
                </c:pt>
                <c:pt idx="38">
                  <c:v>348600</c:v>
                </c:pt>
                <c:pt idx="39">
                  <c:v>348500</c:v>
                </c:pt>
                <c:pt idx="40">
                  <c:v>351500</c:v>
                </c:pt>
                <c:pt idx="41">
                  <c:v>354300</c:v>
                </c:pt>
                <c:pt idx="42">
                  <c:v>355500</c:v>
                </c:pt>
                <c:pt idx="43">
                  <c:v>358100</c:v>
                </c:pt>
                <c:pt idx="44">
                  <c:v>358600</c:v>
                </c:pt>
                <c:pt idx="45">
                  <c:v>361300</c:v>
                </c:pt>
                <c:pt idx="46">
                  <c:v>362500</c:v>
                </c:pt>
                <c:pt idx="47">
                  <c:v>368100</c:v>
                </c:pt>
                <c:pt idx="48">
                  <c:v>367400</c:v>
                </c:pt>
                <c:pt idx="49">
                  <c:v>366700</c:v>
                </c:pt>
                <c:pt idx="50">
                  <c:v>369400</c:v>
                </c:pt>
                <c:pt idx="51">
                  <c:v>372200</c:v>
                </c:pt>
                <c:pt idx="52">
                  <c:v>372000</c:v>
                </c:pt>
                <c:pt idx="53">
                  <c:v>374200</c:v>
                </c:pt>
                <c:pt idx="54">
                  <c:v>379800</c:v>
                </c:pt>
                <c:pt idx="55">
                  <c:v>382200</c:v>
                </c:pt>
                <c:pt idx="56">
                  <c:v>386400</c:v>
                </c:pt>
                <c:pt idx="57">
                  <c:v>388600</c:v>
                </c:pt>
                <c:pt idx="58">
                  <c:v>392900</c:v>
                </c:pt>
                <c:pt idx="59">
                  <c:v>397000</c:v>
                </c:pt>
                <c:pt idx="60">
                  <c:v>399200</c:v>
                </c:pt>
                <c:pt idx="61">
                  <c:v>401900</c:v>
                </c:pt>
                <c:pt idx="62">
                  <c:v>403100</c:v>
                </c:pt>
                <c:pt idx="63">
                  <c:v>403100</c:v>
                </c:pt>
                <c:pt idx="64">
                  <c:v>405100</c:v>
                </c:pt>
                <c:pt idx="65">
                  <c:v>406400</c:v>
                </c:pt>
                <c:pt idx="66">
                  <c:v>408000</c:v>
                </c:pt>
                <c:pt idx="67">
                  <c:v>410600</c:v>
                </c:pt>
                <c:pt idx="68">
                  <c:v>414800</c:v>
                </c:pt>
                <c:pt idx="69">
                  <c:v>417600</c:v>
                </c:pt>
                <c:pt idx="70">
                  <c:v>419200</c:v>
                </c:pt>
                <c:pt idx="71">
                  <c:v>425100</c:v>
                </c:pt>
                <c:pt idx="72">
                  <c:v>425200</c:v>
                </c:pt>
                <c:pt idx="73">
                  <c:v>426800</c:v>
                </c:pt>
                <c:pt idx="74">
                  <c:v>429500</c:v>
                </c:pt>
                <c:pt idx="75">
                  <c:v>434000</c:v>
                </c:pt>
                <c:pt idx="76">
                  <c:v>436100</c:v>
                </c:pt>
                <c:pt idx="77">
                  <c:v>438200</c:v>
                </c:pt>
                <c:pt idx="78">
                  <c:v>438100</c:v>
                </c:pt>
                <c:pt idx="79">
                  <c:v>439600</c:v>
                </c:pt>
                <c:pt idx="80">
                  <c:v>440300</c:v>
                </c:pt>
                <c:pt idx="81">
                  <c:v>445500</c:v>
                </c:pt>
                <c:pt idx="82">
                  <c:v>447800</c:v>
                </c:pt>
                <c:pt idx="83">
                  <c:v>448200</c:v>
                </c:pt>
                <c:pt idx="84">
                  <c:v>452300</c:v>
                </c:pt>
                <c:pt idx="85">
                  <c:v>459600</c:v>
                </c:pt>
                <c:pt idx="86">
                  <c:v>459600</c:v>
                </c:pt>
                <c:pt idx="87">
                  <c:v>460900</c:v>
                </c:pt>
                <c:pt idx="88">
                  <c:v>463500</c:v>
                </c:pt>
                <c:pt idx="89">
                  <c:v>465900</c:v>
                </c:pt>
                <c:pt idx="90">
                  <c:v>470400</c:v>
                </c:pt>
                <c:pt idx="91">
                  <c:v>473800</c:v>
                </c:pt>
                <c:pt idx="92">
                  <c:v>476800</c:v>
                </c:pt>
                <c:pt idx="93">
                  <c:v>476900</c:v>
                </c:pt>
                <c:pt idx="94">
                  <c:v>479900</c:v>
                </c:pt>
                <c:pt idx="95">
                  <c:v>481400</c:v>
                </c:pt>
                <c:pt idx="96">
                  <c:v>485500</c:v>
                </c:pt>
                <c:pt idx="97">
                  <c:v>489600</c:v>
                </c:pt>
                <c:pt idx="98">
                  <c:v>491400</c:v>
                </c:pt>
                <c:pt idx="99">
                  <c:v>495100</c:v>
                </c:pt>
                <c:pt idx="100">
                  <c:v>499800</c:v>
                </c:pt>
                <c:pt idx="101">
                  <c:v>502200</c:v>
                </c:pt>
                <c:pt idx="102">
                  <c:v>507500</c:v>
                </c:pt>
                <c:pt idx="103">
                  <c:v>511600</c:v>
                </c:pt>
                <c:pt idx="104">
                  <c:v>514299.99999999994</c:v>
                </c:pt>
                <c:pt idx="105">
                  <c:v>517500</c:v>
                </c:pt>
                <c:pt idx="106">
                  <c:v>520400</c:v>
                </c:pt>
                <c:pt idx="107">
                  <c:v>525900</c:v>
                </c:pt>
                <c:pt idx="108">
                  <c:v>525500</c:v>
                </c:pt>
                <c:pt idx="109">
                  <c:v>528000</c:v>
                </c:pt>
                <c:pt idx="110">
                  <c:v>529200</c:v>
                </c:pt>
                <c:pt idx="111">
                  <c:v>530100</c:v>
                </c:pt>
                <c:pt idx="112">
                  <c:v>529900</c:v>
                </c:pt>
                <c:pt idx="113">
                  <c:v>534700</c:v>
                </c:pt>
                <c:pt idx="114">
                  <c:v>535300</c:v>
                </c:pt>
                <c:pt idx="115">
                  <c:v>537200</c:v>
                </c:pt>
                <c:pt idx="116">
                  <c:v>541200</c:v>
                </c:pt>
                <c:pt idx="117">
                  <c:v>547000</c:v>
                </c:pt>
                <c:pt idx="118">
                  <c:v>549800</c:v>
                </c:pt>
                <c:pt idx="119">
                  <c:v>552800</c:v>
                </c:pt>
                <c:pt idx="120">
                  <c:v>556000</c:v>
                </c:pt>
                <c:pt idx="121">
                  <c:v>558600</c:v>
                </c:pt>
                <c:pt idx="122">
                  <c:v>563200</c:v>
                </c:pt>
                <c:pt idx="123">
                  <c:v>563900</c:v>
                </c:pt>
                <c:pt idx="124">
                  <c:v>563900</c:v>
                </c:pt>
                <c:pt idx="125">
                  <c:v>568300</c:v>
                </c:pt>
                <c:pt idx="126">
                  <c:v>570200</c:v>
                </c:pt>
                <c:pt idx="127">
                  <c:v>570900</c:v>
                </c:pt>
                <c:pt idx="128">
                  <c:v>572100</c:v>
                </c:pt>
                <c:pt idx="129">
                  <c:v>571100</c:v>
                </c:pt>
                <c:pt idx="130">
                  <c:v>570400</c:v>
                </c:pt>
                <c:pt idx="131">
                  <c:v>575100</c:v>
                </c:pt>
                <c:pt idx="132">
                  <c:v>580200</c:v>
                </c:pt>
                <c:pt idx="133">
                  <c:v>583000</c:v>
                </c:pt>
                <c:pt idx="134">
                  <c:v>583900</c:v>
                </c:pt>
                <c:pt idx="135">
                  <c:v>583700</c:v>
                </c:pt>
                <c:pt idx="136">
                  <c:v>582700</c:v>
                </c:pt>
                <c:pt idx="137">
                  <c:v>580400</c:v>
                </c:pt>
                <c:pt idx="138">
                  <c:v>580300</c:v>
                </c:pt>
                <c:pt idx="139">
                  <c:v>580800</c:v>
                </c:pt>
                <c:pt idx="140">
                  <c:v>579000</c:v>
                </c:pt>
                <c:pt idx="141">
                  <c:v>576700</c:v>
                </c:pt>
                <c:pt idx="142">
                  <c:v>577100</c:v>
                </c:pt>
                <c:pt idx="143">
                  <c:v>575600</c:v>
                </c:pt>
                <c:pt idx="144">
                  <c:v>570800</c:v>
                </c:pt>
                <c:pt idx="145">
                  <c:v>570900</c:v>
                </c:pt>
                <c:pt idx="146">
                  <c:v>572000</c:v>
                </c:pt>
                <c:pt idx="147">
                  <c:v>571600</c:v>
                </c:pt>
                <c:pt idx="148">
                  <c:v>571500</c:v>
                </c:pt>
                <c:pt idx="149">
                  <c:v>571200</c:v>
                </c:pt>
                <c:pt idx="150">
                  <c:v>569000</c:v>
                </c:pt>
                <c:pt idx="151">
                  <c:v>568400</c:v>
                </c:pt>
                <c:pt idx="152">
                  <c:v>566300</c:v>
                </c:pt>
                <c:pt idx="153">
                  <c:v>563600</c:v>
                </c:pt>
                <c:pt idx="154">
                  <c:v>561500</c:v>
                </c:pt>
                <c:pt idx="155">
                  <c:v>558900</c:v>
                </c:pt>
                <c:pt idx="156">
                  <c:v>559000</c:v>
                </c:pt>
                <c:pt idx="157">
                  <c:v>556200</c:v>
                </c:pt>
                <c:pt idx="158">
                  <c:v>549700</c:v>
                </c:pt>
                <c:pt idx="159">
                  <c:v>553300</c:v>
                </c:pt>
                <c:pt idx="160">
                  <c:v>554300</c:v>
                </c:pt>
                <c:pt idx="161">
                  <c:v>551900</c:v>
                </c:pt>
                <c:pt idx="162">
                  <c:v>551300</c:v>
                </c:pt>
                <c:pt idx="163">
                  <c:v>550800</c:v>
                </c:pt>
                <c:pt idx="164">
                  <c:v>551900</c:v>
                </c:pt>
                <c:pt idx="165">
                  <c:v>549700</c:v>
                </c:pt>
                <c:pt idx="166">
                  <c:v>547600</c:v>
                </c:pt>
                <c:pt idx="167">
                  <c:v>548300</c:v>
                </c:pt>
                <c:pt idx="168">
                  <c:v>546600</c:v>
                </c:pt>
                <c:pt idx="169">
                  <c:v>544000</c:v>
                </c:pt>
                <c:pt idx="170">
                  <c:v>542200</c:v>
                </c:pt>
                <c:pt idx="171">
                  <c:v>541000</c:v>
                </c:pt>
                <c:pt idx="172">
                  <c:v>539900</c:v>
                </c:pt>
                <c:pt idx="173">
                  <c:v>541000</c:v>
                </c:pt>
                <c:pt idx="174">
                  <c:v>542700</c:v>
                </c:pt>
                <c:pt idx="175">
                  <c:v>543800</c:v>
                </c:pt>
                <c:pt idx="176">
                  <c:v>543100</c:v>
                </c:pt>
                <c:pt idx="177">
                  <c:v>547900</c:v>
                </c:pt>
                <c:pt idx="178">
                  <c:v>549100</c:v>
                </c:pt>
                <c:pt idx="179">
                  <c:v>549900</c:v>
                </c:pt>
                <c:pt idx="180">
                  <c:v>552000</c:v>
                </c:pt>
                <c:pt idx="181">
                  <c:v>553600</c:v>
                </c:pt>
                <c:pt idx="182">
                  <c:v>555900</c:v>
                </c:pt>
                <c:pt idx="183">
                  <c:v>561700</c:v>
                </c:pt>
                <c:pt idx="184">
                  <c:v>563100</c:v>
                </c:pt>
                <c:pt idx="185">
                  <c:v>561200</c:v>
                </c:pt>
                <c:pt idx="186">
                  <c:v>570300</c:v>
                </c:pt>
                <c:pt idx="187">
                  <c:v>570100</c:v>
                </c:pt>
                <c:pt idx="188">
                  <c:v>574100</c:v>
                </c:pt>
                <c:pt idx="189">
                  <c:v>575300</c:v>
                </c:pt>
                <c:pt idx="190">
                  <c:v>580000</c:v>
                </c:pt>
                <c:pt idx="191">
                  <c:v>583300</c:v>
                </c:pt>
                <c:pt idx="192">
                  <c:v>588900</c:v>
                </c:pt>
                <c:pt idx="193">
                  <c:v>592600</c:v>
                </c:pt>
                <c:pt idx="194">
                  <c:v>600200</c:v>
                </c:pt>
                <c:pt idx="195">
                  <c:v>596900</c:v>
                </c:pt>
                <c:pt idx="196">
                  <c:v>600600</c:v>
                </c:pt>
                <c:pt idx="197">
                  <c:v>605100</c:v>
                </c:pt>
                <c:pt idx="198">
                  <c:v>606800</c:v>
                </c:pt>
                <c:pt idx="199">
                  <c:v>609200</c:v>
                </c:pt>
                <c:pt idx="200">
                  <c:v>612500</c:v>
                </c:pt>
                <c:pt idx="201">
                  <c:v>613500</c:v>
                </c:pt>
                <c:pt idx="202">
                  <c:v>616100</c:v>
                </c:pt>
                <c:pt idx="203">
                  <c:v>621400</c:v>
                </c:pt>
                <c:pt idx="204">
                  <c:v>624800</c:v>
                </c:pt>
                <c:pt idx="205">
                  <c:v>630300</c:v>
                </c:pt>
                <c:pt idx="206">
                  <c:v>636200</c:v>
                </c:pt>
                <c:pt idx="207">
                  <c:v>640300</c:v>
                </c:pt>
                <c:pt idx="208">
                  <c:v>642600</c:v>
                </c:pt>
                <c:pt idx="209">
                  <c:v>647900</c:v>
                </c:pt>
                <c:pt idx="210">
                  <c:v>649700</c:v>
                </c:pt>
                <c:pt idx="211">
                  <c:v>652800</c:v>
                </c:pt>
                <c:pt idx="212">
                  <c:v>655500</c:v>
                </c:pt>
                <c:pt idx="213">
                  <c:v>662800</c:v>
                </c:pt>
                <c:pt idx="214">
                  <c:v>666600</c:v>
                </c:pt>
                <c:pt idx="215">
                  <c:v>668300</c:v>
                </c:pt>
                <c:pt idx="216">
                  <c:v>669900</c:v>
                </c:pt>
                <c:pt idx="217">
                  <c:v>675700</c:v>
                </c:pt>
                <c:pt idx="218">
                  <c:v>675200</c:v>
                </c:pt>
                <c:pt idx="219">
                  <c:v>679000</c:v>
                </c:pt>
                <c:pt idx="220">
                  <c:v>676900</c:v>
                </c:pt>
                <c:pt idx="221">
                  <c:v>675800</c:v>
                </c:pt>
                <c:pt idx="222">
                  <c:v>675400</c:v>
                </c:pt>
                <c:pt idx="223">
                  <c:v>674400</c:v>
                </c:pt>
                <c:pt idx="224">
                  <c:v>672500</c:v>
                </c:pt>
                <c:pt idx="225">
                  <c:v>674300</c:v>
                </c:pt>
                <c:pt idx="226">
                  <c:v>671200</c:v>
                </c:pt>
                <c:pt idx="227">
                  <c:v>661400</c:v>
                </c:pt>
                <c:pt idx="228">
                  <c:v>647300</c:v>
                </c:pt>
                <c:pt idx="229">
                  <c:v>637300</c:v>
                </c:pt>
                <c:pt idx="230">
                  <c:v>623200</c:v>
                </c:pt>
                <c:pt idx="231">
                  <c:v>605100</c:v>
                </c:pt>
                <c:pt idx="232">
                  <c:v>603600</c:v>
                </c:pt>
                <c:pt idx="233">
                  <c:v>597800</c:v>
                </c:pt>
                <c:pt idx="234">
                  <c:v>590100</c:v>
                </c:pt>
                <c:pt idx="235">
                  <c:v>583500</c:v>
                </c:pt>
                <c:pt idx="236">
                  <c:v>578300</c:v>
                </c:pt>
                <c:pt idx="237">
                  <c:v>570700</c:v>
                </c:pt>
                <c:pt idx="238">
                  <c:v>568000</c:v>
                </c:pt>
                <c:pt idx="239">
                  <c:v>565300</c:v>
                </c:pt>
                <c:pt idx="240">
                  <c:v>568200</c:v>
                </c:pt>
                <c:pt idx="241">
                  <c:v>561900</c:v>
                </c:pt>
                <c:pt idx="242">
                  <c:v>563700</c:v>
                </c:pt>
                <c:pt idx="243">
                  <c:v>564400</c:v>
                </c:pt>
                <c:pt idx="244">
                  <c:v>564800</c:v>
                </c:pt>
                <c:pt idx="245">
                  <c:v>564000</c:v>
                </c:pt>
                <c:pt idx="246">
                  <c:v>566800</c:v>
                </c:pt>
                <c:pt idx="247">
                  <c:v>565800</c:v>
                </c:pt>
                <c:pt idx="248">
                  <c:v>562200</c:v>
                </c:pt>
                <c:pt idx="249">
                  <c:v>564000</c:v>
                </c:pt>
                <c:pt idx="250">
                  <c:v>561700</c:v>
                </c:pt>
                <c:pt idx="251">
                  <c:v>562500</c:v>
                </c:pt>
                <c:pt idx="252">
                  <c:v>560000</c:v>
                </c:pt>
                <c:pt idx="253">
                  <c:v>558700</c:v>
                </c:pt>
                <c:pt idx="254">
                  <c:v>560700</c:v>
                </c:pt>
                <c:pt idx="255">
                  <c:v>559800</c:v>
                </c:pt>
                <c:pt idx="256">
                  <c:v>558500</c:v>
                </c:pt>
                <c:pt idx="257">
                  <c:v>561000</c:v>
                </c:pt>
                <c:pt idx="258">
                  <c:v>568100</c:v>
                </c:pt>
                <c:pt idx="259">
                  <c:v>565800</c:v>
                </c:pt>
                <c:pt idx="260">
                  <c:v>568100</c:v>
                </c:pt>
                <c:pt idx="261">
                  <c:v>566400</c:v>
                </c:pt>
                <c:pt idx="262">
                  <c:v>569000</c:v>
                </c:pt>
                <c:pt idx="263">
                  <c:v>569400</c:v>
                </c:pt>
                <c:pt idx="264">
                  <c:v>573800</c:v>
                </c:pt>
                <c:pt idx="265">
                  <c:v>572300</c:v>
                </c:pt>
                <c:pt idx="266">
                  <c:v>576400</c:v>
                </c:pt>
                <c:pt idx="267">
                  <c:v>578500</c:v>
                </c:pt>
                <c:pt idx="268">
                  <c:v>583800</c:v>
                </c:pt>
                <c:pt idx="269">
                  <c:v>583500</c:v>
                </c:pt>
                <c:pt idx="270">
                  <c:v>582400</c:v>
                </c:pt>
                <c:pt idx="271">
                  <c:v>586400</c:v>
                </c:pt>
                <c:pt idx="272">
                  <c:v>590100</c:v>
                </c:pt>
                <c:pt idx="273">
                  <c:v>594900</c:v>
                </c:pt>
                <c:pt idx="274">
                  <c:v>595000</c:v>
                </c:pt>
                <c:pt idx="275">
                  <c:v>596800</c:v>
                </c:pt>
                <c:pt idx="276">
                  <c:v>599600</c:v>
                </c:pt>
                <c:pt idx="277">
                  <c:v>606000</c:v>
                </c:pt>
                <c:pt idx="278">
                  <c:v>609900</c:v>
                </c:pt>
                <c:pt idx="279">
                  <c:v>609400</c:v>
                </c:pt>
                <c:pt idx="280">
                  <c:v>609900</c:v>
                </c:pt>
                <c:pt idx="281">
                  <c:v>613000</c:v>
                </c:pt>
                <c:pt idx="282">
                  <c:v>614200</c:v>
                </c:pt>
                <c:pt idx="283">
                  <c:v>616200</c:v>
                </c:pt>
                <c:pt idx="284">
                  <c:v>618200</c:v>
                </c:pt>
                <c:pt idx="285">
                  <c:v>618000</c:v>
                </c:pt>
                <c:pt idx="286">
                  <c:v>621100</c:v>
                </c:pt>
                <c:pt idx="287">
                  <c:v>623600</c:v>
                </c:pt>
                <c:pt idx="288">
                  <c:v>627900</c:v>
                </c:pt>
                <c:pt idx="289">
                  <c:v>631700</c:v>
                </c:pt>
                <c:pt idx="290">
                  <c:v>635600</c:v>
                </c:pt>
                <c:pt idx="291">
                  <c:v>644500</c:v>
                </c:pt>
                <c:pt idx="292">
                  <c:v>649100</c:v>
                </c:pt>
                <c:pt idx="293">
                  <c:v>649100</c:v>
                </c:pt>
                <c:pt idx="294">
                  <c:v>654100</c:v>
                </c:pt>
                <c:pt idx="295">
                  <c:v>657200</c:v>
                </c:pt>
                <c:pt idx="296">
                  <c:v>661600</c:v>
                </c:pt>
                <c:pt idx="297">
                  <c:v>665500</c:v>
                </c:pt>
                <c:pt idx="298">
                  <c:v>670600</c:v>
                </c:pt>
                <c:pt idx="299">
                  <c:v>674200</c:v>
                </c:pt>
                <c:pt idx="300">
                  <c:v>675000</c:v>
                </c:pt>
                <c:pt idx="301">
                  <c:v>678700</c:v>
                </c:pt>
                <c:pt idx="302">
                  <c:v>677200</c:v>
                </c:pt>
                <c:pt idx="303">
                  <c:v>676200</c:v>
                </c:pt>
                <c:pt idx="304">
                  <c:v>679900</c:v>
                </c:pt>
                <c:pt idx="305">
                  <c:v>683100</c:v>
                </c:pt>
                <c:pt idx="306">
                  <c:v>684400</c:v>
                </c:pt>
                <c:pt idx="307">
                  <c:v>687700</c:v>
                </c:pt>
                <c:pt idx="308">
                  <c:v>688000</c:v>
                </c:pt>
                <c:pt idx="309">
                  <c:v>691100</c:v>
                </c:pt>
                <c:pt idx="310">
                  <c:v>691000</c:v>
                </c:pt>
                <c:pt idx="311">
                  <c:v>692200</c:v>
                </c:pt>
                <c:pt idx="312">
                  <c:v>696500</c:v>
                </c:pt>
                <c:pt idx="313">
                  <c:v>696800</c:v>
                </c:pt>
                <c:pt idx="314">
                  <c:v>695400</c:v>
                </c:pt>
                <c:pt idx="315">
                  <c:v>702900</c:v>
                </c:pt>
                <c:pt idx="316">
                  <c:v>700700</c:v>
                </c:pt>
                <c:pt idx="317">
                  <c:v>698500</c:v>
                </c:pt>
                <c:pt idx="318">
                  <c:v>702600</c:v>
                </c:pt>
                <c:pt idx="319">
                  <c:v>699600</c:v>
                </c:pt>
                <c:pt idx="320">
                  <c:v>701100</c:v>
                </c:pt>
                <c:pt idx="321">
                  <c:v>703200</c:v>
                </c:pt>
                <c:pt idx="322">
                  <c:v>705500</c:v>
                </c:pt>
                <c:pt idx="323">
                  <c:v>704900</c:v>
                </c:pt>
                <c:pt idx="324">
                  <c:v>710000</c:v>
                </c:pt>
                <c:pt idx="325">
                  <c:v>710300</c:v>
                </c:pt>
                <c:pt idx="326">
                  <c:v>716200</c:v>
                </c:pt>
                <c:pt idx="327">
                  <c:v>707900</c:v>
                </c:pt>
                <c:pt idx="328">
                  <c:v>712200</c:v>
                </c:pt>
                <c:pt idx="329">
                  <c:v>713900</c:v>
                </c:pt>
                <c:pt idx="330">
                  <c:v>712200</c:v>
                </c:pt>
                <c:pt idx="331">
                  <c:v>711300</c:v>
                </c:pt>
                <c:pt idx="332">
                  <c:v>715900</c:v>
                </c:pt>
                <c:pt idx="333">
                  <c:v>721200</c:v>
                </c:pt>
                <c:pt idx="334">
                  <c:v>729400</c:v>
                </c:pt>
              </c:numCache>
            </c:numRef>
          </c:val>
          <c:smooth val="0"/>
          <c:extLst>
            <c:ext xmlns:c16="http://schemas.microsoft.com/office/drawing/2014/chart" uri="{C3380CC4-5D6E-409C-BE32-E72D297353CC}">
              <c16:uniqueId val="{00000001-264F-401A-B176-DBC5EBDC6AE4}"/>
            </c:ext>
          </c:extLst>
        </c:ser>
        <c:dLbls>
          <c:showLegendKey val="0"/>
          <c:showVal val="0"/>
          <c:showCatName val="0"/>
          <c:showSerName val="0"/>
          <c:showPercent val="0"/>
          <c:showBubbleSize val="0"/>
        </c:dLbls>
        <c:marker val="1"/>
        <c:smooth val="0"/>
        <c:axId val="308018440"/>
        <c:axId val="570287968"/>
      </c:lineChart>
      <c:dateAx>
        <c:axId val="308018440"/>
        <c:scaling>
          <c:orientation val="minMax"/>
          <c:min val="33178"/>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0287968"/>
        <c:crosses val="autoZero"/>
        <c:auto val="1"/>
        <c:lblOffset val="100"/>
        <c:baseTimeUnit val="months"/>
        <c:majorUnit val="12"/>
        <c:majorTimeUnit val="months"/>
      </c:dateAx>
      <c:valAx>
        <c:axId val="570287968"/>
        <c:scaling>
          <c:orientation val="minMax"/>
          <c:max val="10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80184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'Major Industry data'!$G$1</c:f>
              <c:strCache>
                <c:ptCount val="1"/>
                <c:pt idx="0">
                  <c:v>2014 Employment</c:v>
                </c:pt>
              </c:strCache>
            </c:strRef>
          </c:tx>
          <c:dPt>
            <c:idx val="0"/>
            <c:bubble3D val="0"/>
            <c:spPr>
              <a:solidFill>
                <a:schemeClr val="accent1"/>
              </a:solidFill>
              <a:ln>
                <a:noFill/>
              </a:ln>
              <a:effectLst/>
            </c:spPr>
            <c:extLst>
              <c:ext xmlns:c16="http://schemas.microsoft.com/office/drawing/2014/chart" uri="{C3380CC4-5D6E-409C-BE32-E72D297353CC}">
                <c16:uniqueId val="{00000001-654C-40DA-B632-486E10342450}"/>
              </c:ext>
            </c:extLst>
          </c:dPt>
          <c:dPt>
            <c:idx val="1"/>
            <c:bubble3D val="0"/>
            <c:spPr>
              <a:solidFill>
                <a:schemeClr val="accent2"/>
              </a:solidFill>
              <a:ln>
                <a:noFill/>
              </a:ln>
              <a:effectLst/>
            </c:spPr>
            <c:extLst>
              <c:ext xmlns:c16="http://schemas.microsoft.com/office/drawing/2014/chart" uri="{C3380CC4-5D6E-409C-BE32-E72D297353CC}">
                <c16:uniqueId val="{00000003-654C-40DA-B632-486E10342450}"/>
              </c:ext>
            </c:extLst>
          </c:dPt>
          <c:dPt>
            <c:idx val="2"/>
            <c:bubble3D val="0"/>
            <c:spPr>
              <a:solidFill>
                <a:schemeClr val="accent3"/>
              </a:solidFill>
              <a:ln>
                <a:noFill/>
              </a:ln>
              <a:effectLst/>
            </c:spPr>
            <c:extLst>
              <c:ext xmlns:c16="http://schemas.microsoft.com/office/drawing/2014/chart" uri="{C3380CC4-5D6E-409C-BE32-E72D297353CC}">
                <c16:uniqueId val="{00000005-654C-40DA-B632-486E10342450}"/>
              </c:ext>
            </c:extLst>
          </c:dPt>
          <c:dPt>
            <c:idx val="3"/>
            <c:bubble3D val="0"/>
            <c:spPr>
              <a:solidFill>
                <a:schemeClr val="accent4"/>
              </a:solidFill>
              <a:ln>
                <a:noFill/>
              </a:ln>
              <a:effectLst/>
            </c:spPr>
            <c:extLst>
              <c:ext xmlns:c16="http://schemas.microsoft.com/office/drawing/2014/chart" uri="{C3380CC4-5D6E-409C-BE32-E72D297353CC}">
                <c16:uniqueId val="{00000007-654C-40DA-B632-486E10342450}"/>
              </c:ext>
            </c:extLst>
          </c:dPt>
          <c:dPt>
            <c:idx val="4"/>
            <c:bubble3D val="0"/>
            <c:spPr>
              <a:solidFill>
                <a:schemeClr val="accent5"/>
              </a:solidFill>
              <a:ln>
                <a:noFill/>
              </a:ln>
              <a:effectLst/>
            </c:spPr>
            <c:extLst>
              <c:ext xmlns:c16="http://schemas.microsoft.com/office/drawing/2014/chart" uri="{C3380CC4-5D6E-409C-BE32-E72D297353CC}">
                <c16:uniqueId val="{00000009-654C-40DA-B632-486E10342450}"/>
              </c:ext>
            </c:extLst>
          </c:dPt>
          <c:dPt>
            <c:idx val="5"/>
            <c:bubble3D val="0"/>
            <c:spPr>
              <a:solidFill>
                <a:schemeClr val="accent6"/>
              </a:solidFill>
              <a:ln>
                <a:noFill/>
              </a:ln>
              <a:effectLst/>
            </c:spPr>
            <c:extLst>
              <c:ext xmlns:c16="http://schemas.microsoft.com/office/drawing/2014/chart" uri="{C3380CC4-5D6E-409C-BE32-E72D297353CC}">
                <c16:uniqueId val="{0000000B-654C-40DA-B632-486E10342450}"/>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654C-40DA-B632-486E10342450}"/>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654C-40DA-B632-486E10342450}"/>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654C-40DA-B632-486E10342450}"/>
              </c:ext>
            </c:extLst>
          </c:dPt>
          <c:dPt>
            <c:idx val="9"/>
            <c:bubble3D val="0"/>
            <c:spPr>
              <a:solidFill>
                <a:schemeClr val="accent4">
                  <a:lumMod val="60000"/>
                </a:schemeClr>
              </a:solidFill>
              <a:ln>
                <a:noFill/>
              </a:ln>
              <a:effectLst/>
            </c:spPr>
            <c:extLst>
              <c:ext xmlns:c16="http://schemas.microsoft.com/office/drawing/2014/chart" uri="{C3380CC4-5D6E-409C-BE32-E72D297353CC}">
                <c16:uniqueId val="{00000013-654C-40DA-B632-486E10342450}"/>
              </c:ext>
            </c:extLst>
          </c:dPt>
          <c:dPt>
            <c:idx val="10"/>
            <c:bubble3D val="0"/>
            <c:spPr>
              <a:solidFill>
                <a:schemeClr val="accent5">
                  <a:lumMod val="60000"/>
                </a:schemeClr>
              </a:solidFill>
              <a:ln>
                <a:noFill/>
              </a:ln>
              <a:effectLst/>
            </c:spPr>
            <c:extLst>
              <c:ext xmlns:c16="http://schemas.microsoft.com/office/drawing/2014/chart" uri="{C3380CC4-5D6E-409C-BE32-E72D297353CC}">
                <c16:uniqueId val="{00000015-654C-40DA-B632-486E10342450}"/>
              </c:ext>
            </c:extLst>
          </c:dPt>
          <c:dPt>
            <c:idx val="11"/>
            <c:bubble3D val="0"/>
            <c:spPr>
              <a:solidFill>
                <a:schemeClr val="accent6">
                  <a:lumMod val="60000"/>
                </a:schemeClr>
              </a:solidFill>
              <a:ln>
                <a:noFill/>
              </a:ln>
              <a:effectLst/>
            </c:spPr>
            <c:extLst>
              <c:ext xmlns:c16="http://schemas.microsoft.com/office/drawing/2014/chart" uri="{C3380CC4-5D6E-409C-BE32-E72D297353CC}">
                <c16:uniqueId val="{00000017-654C-40DA-B632-486E10342450}"/>
              </c:ext>
            </c:extLst>
          </c:dPt>
          <c:dPt>
            <c:idx val="12"/>
            <c:bubble3D val="0"/>
            <c:spPr>
              <a:solidFill>
                <a:schemeClr val="accent1">
                  <a:lumMod val="80000"/>
                  <a:lumOff val="20000"/>
                </a:schemeClr>
              </a:solidFill>
              <a:ln>
                <a:noFill/>
              </a:ln>
              <a:effectLst/>
            </c:spPr>
            <c:extLst>
              <c:ext xmlns:c16="http://schemas.microsoft.com/office/drawing/2014/chart" uri="{C3380CC4-5D6E-409C-BE32-E72D297353CC}">
                <c16:uniqueId val="{00000019-654C-40DA-B632-486E10342450}"/>
              </c:ext>
            </c:extLst>
          </c:dPt>
          <c:dPt>
            <c:idx val="13"/>
            <c:bubble3D val="0"/>
            <c:spPr>
              <a:solidFill>
                <a:schemeClr val="accent2">
                  <a:lumMod val="80000"/>
                  <a:lumOff val="20000"/>
                </a:schemeClr>
              </a:solidFill>
              <a:ln>
                <a:noFill/>
              </a:ln>
              <a:effectLst/>
            </c:spPr>
            <c:extLst>
              <c:ext xmlns:c16="http://schemas.microsoft.com/office/drawing/2014/chart" uri="{C3380CC4-5D6E-409C-BE32-E72D297353CC}">
                <c16:uniqueId val="{0000001B-654C-40DA-B632-486E10342450}"/>
              </c:ext>
            </c:extLst>
          </c:dPt>
          <c:dPt>
            <c:idx val="14"/>
            <c:bubble3D val="0"/>
            <c:spPr>
              <a:solidFill>
                <a:schemeClr val="accent3">
                  <a:lumMod val="80000"/>
                  <a:lumOff val="20000"/>
                </a:schemeClr>
              </a:solidFill>
              <a:ln>
                <a:noFill/>
              </a:ln>
              <a:effectLst/>
            </c:spPr>
            <c:extLst>
              <c:ext xmlns:c16="http://schemas.microsoft.com/office/drawing/2014/chart" uri="{C3380CC4-5D6E-409C-BE32-E72D297353CC}">
                <c16:uniqueId val="{0000001D-654C-40DA-B632-486E10342450}"/>
              </c:ext>
            </c:extLst>
          </c:dPt>
          <c:dPt>
            <c:idx val="15"/>
            <c:bubble3D val="0"/>
            <c:spPr>
              <a:solidFill>
                <a:schemeClr val="accent4">
                  <a:lumMod val="80000"/>
                  <a:lumOff val="20000"/>
                </a:schemeClr>
              </a:solidFill>
              <a:ln>
                <a:noFill/>
              </a:ln>
              <a:effectLst/>
            </c:spPr>
            <c:extLst>
              <c:ext xmlns:c16="http://schemas.microsoft.com/office/drawing/2014/chart" uri="{C3380CC4-5D6E-409C-BE32-E72D297353CC}">
                <c16:uniqueId val="{0000001F-654C-40DA-B632-486E10342450}"/>
              </c:ext>
            </c:extLst>
          </c:dPt>
          <c:cat>
            <c:strRef>
              <c:f>'Major Industry data'!$B$2:$B$9</c:f>
              <c:strCache>
                <c:ptCount val="8"/>
                <c:pt idx="0">
                  <c:v>Construction</c:v>
                </c:pt>
                <c:pt idx="1">
                  <c:v>Manufacturing</c:v>
                </c:pt>
                <c:pt idx="2">
                  <c:v>Administrative &amp; Waste Services</c:v>
                </c:pt>
                <c:pt idx="3">
                  <c:v>Mining</c:v>
                </c:pt>
                <c:pt idx="4">
                  <c:v>Government</c:v>
                </c:pt>
                <c:pt idx="5">
                  <c:v>Educational Services, Public &amp; Private</c:v>
                </c:pt>
                <c:pt idx="6">
                  <c:v>Utilities</c:v>
                </c:pt>
                <c:pt idx="7">
                  <c:v>Other Industries</c:v>
                </c:pt>
              </c:strCache>
            </c:strRef>
          </c:cat>
          <c:val>
            <c:numRef>
              <c:f>'Major Industry data'!$H$2:$H$9</c:f>
              <c:numCache>
                <c:formatCode>0.0%</c:formatCode>
                <c:ptCount val="8"/>
                <c:pt idx="0">
                  <c:v>0.69342174140638635</c:v>
                </c:pt>
                <c:pt idx="1">
                  <c:v>7.9916244983423493E-2</c:v>
                </c:pt>
                <c:pt idx="2">
                  <c:v>2.7743849240970161E-2</c:v>
                </c:pt>
                <c:pt idx="3">
                  <c:v>2.4603036119350899E-2</c:v>
                </c:pt>
                <c:pt idx="4">
                  <c:v>2.1811202233467109E-2</c:v>
                </c:pt>
                <c:pt idx="5">
                  <c:v>1.7972430640376898E-2</c:v>
                </c:pt>
                <c:pt idx="6">
                  <c:v>1.6576513697435003E-2</c:v>
                </c:pt>
                <c:pt idx="7">
                  <c:v>0.11799999999999999</c:v>
                </c:pt>
              </c:numCache>
            </c:numRef>
          </c:val>
          <c:extLst>
            <c:ext xmlns:c16="http://schemas.microsoft.com/office/drawing/2014/chart" uri="{C3380CC4-5D6E-409C-BE32-E72D297353CC}">
              <c16:uniqueId val="{00000020-654C-40DA-B632-486E10342450}"/>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l"/>
      <c:layout>
        <c:manualLayout>
          <c:xMode val="edge"/>
          <c:yMode val="edge"/>
          <c:x val="8.8105726872246704E-3"/>
          <c:y val="9.3237745888744186E-2"/>
          <c:w val="0.40059257121257913"/>
          <c:h val="0.87389542207958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solidFill>
          <a:schemeClr val="bg1">
            <a:lumMod val="50000"/>
          </a:schemeClr>
        </a:solidFill>
        <a:ln>
          <a:noFill/>
        </a:ln>
        <a:effectLst/>
        <a:sp3d/>
      </c:spPr>
    </c:sideWall>
    <c:backWall>
      <c:thickness val="0"/>
      <c:spPr>
        <a:solidFill>
          <a:schemeClr val="bg1">
            <a:lumMod val="50000"/>
          </a:schemeClr>
        </a:solid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Lbls>
            <c:dLbl>
              <c:idx val="0"/>
              <c:layout>
                <c:manualLayout>
                  <c:x val="5.863453555676723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1B-48C9-81BB-A0A018CDAE2B}"/>
                </c:ext>
              </c:extLst>
            </c:dLbl>
            <c:dLbl>
              <c:idx val="1"/>
              <c:layout>
                <c:manualLayout>
                  <c:x val="7.3293169445958501E-3"/>
                  <c:y val="-1.482079690471154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1B-48C9-81BB-A0A018CDAE2B}"/>
                </c:ext>
              </c:extLst>
            </c:dLbl>
            <c:dLbl>
              <c:idx val="2"/>
              <c:layout>
                <c:manualLayout>
                  <c:x val="5.8634535556767774E-3"/>
                  <c:y val="7.410398452355773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1B-48C9-81BB-A0A018CDAE2B}"/>
                </c:ext>
              </c:extLst>
            </c:dLbl>
            <c:dLbl>
              <c:idx val="3"/>
              <c:layout>
                <c:manualLayout>
                  <c:x val="5.8634535556766698E-3"/>
                  <c:y val="-7.410398452355773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1B-48C9-81BB-A0A018CDAE2B}"/>
                </c:ext>
              </c:extLst>
            </c:dLbl>
            <c:dLbl>
              <c:idx val="4"/>
              <c:layout>
                <c:manualLayout>
                  <c:x val="5.863453555676723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1B-48C9-81BB-A0A018CDAE2B}"/>
                </c:ext>
              </c:extLst>
            </c:dLbl>
            <c:dLbl>
              <c:idx val="5"/>
              <c:layout>
                <c:manualLayout>
                  <c:x val="5.863453555676723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1B-48C9-81BB-A0A018CDAE2B}"/>
                </c:ext>
              </c:extLst>
            </c:dLbl>
            <c:dLbl>
              <c:idx val="6"/>
              <c:layout>
                <c:manualLayout>
                  <c:x val="5.8634535556766698E-3"/>
                  <c:y val="-3.70519922617788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1B-48C9-81BB-A0A018CDAE2B}"/>
                </c:ext>
              </c:extLst>
            </c:dLbl>
            <c:spPr>
              <a:solidFill>
                <a:schemeClr val="tx1">
                  <a:lumMod val="50000"/>
                  <a:lumOff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across industries data'!$B$2:$B$9</c:f>
              <c:strCache>
                <c:ptCount val="8"/>
                <c:pt idx="0">
                  <c:v>Residential Building Construction</c:v>
                </c:pt>
                <c:pt idx="1">
                  <c:v>Agriculture, Construction, &amp; Mining Machinery Manufacturing</c:v>
                </c:pt>
                <c:pt idx="2">
                  <c:v>Petroleum &amp; Coal Products Manufacturing</c:v>
                </c:pt>
                <c:pt idx="3">
                  <c:v>Other Specialty Trade Contractors</c:v>
                </c:pt>
                <c:pt idx="4">
                  <c:v>Utility System Construction</c:v>
                </c:pt>
                <c:pt idx="5">
                  <c:v>Support Activities for Mining</c:v>
                </c:pt>
                <c:pt idx="6">
                  <c:v>Nonresidential Building Construction</c:v>
                </c:pt>
                <c:pt idx="7">
                  <c:v>Building Equipment Contractors</c:v>
                </c:pt>
              </c:strCache>
            </c:strRef>
          </c:cat>
          <c:val>
            <c:numRef>
              <c:f>'emp across industries data'!$I$2:$I$9</c:f>
              <c:numCache>
                <c:formatCode>#,##0</c:formatCode>
                <c:ptCount val="8"/>
                <c:pt idx="0">
                  <c:v>260</c:v>
                </c:pt>
                <c:pt idx="1">
                  <c:v>430</c:v>
                </c:pt>
                <c:pt idx="2">
                  <c:v>460</c:v>
                </c:pt>
                <c:pt idx="3">
                  <c:v>490</c:v>
                </c:pt>
                <c:pt idx="4">
                  <c:v>880</c:v>
                </c:pt>
                <c:pt idx="5">
                  <c:v>890</c:v>
                </c:pt>
                <c:pt idx="6">
                  <c:v>2360</c:v>
                </c:pt>
                <c:pt idx="7">
                  <c:v>49340</c:v>
                </c:pt>
              </c:numCache>
            </c:numRef>
          </c:val>
          <c:extLst>
            <c:ext xmlns:c16="http://schemas.microsoft.com/office/drawing/2014/chart" uri="{C3380CC4-5D6E-409C-BE32-E72D297353CC}">
              <c16:uniqueId val="{00000007-2E1B-48C9-81BB-A0A018CDAE2B}"/>
            </c:ext>
          </c:extLst>
        </c:ser>
        <c:dLbls>
          <c:showLegendKey val="0"/>
          <c:showVal val="0"/>
          <c:showCatName val="0"/>
          <c:showSerName val="0"/>
          <c:showPercent val="0"/>
          <c:showBubbleSize val="0"/>
        </c:dLbls>
        <c:gapWidth val="150"/>
        <c:shape val="box"/>
        <c:axId val="854734400"/>
        <c:axId val="854730136"/>
        <c:axId val="0"/>
      </c:bar3DChart>
      <c:catAx>
        <c:axId val="854734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4730136"/>
        <c:crosses val="autoZero"/>
        <c:auto val="1"/>
        <c:lblAlgn val="ctr"/>
        <c:lblOffset val="100"/>
        <c:noMultiLvlLbl val="0"/>
      </c:catAx>
      <c:valAx>
        <c:axId val="854730136"/>
        <c:scaling>
          <c:orientation val="minMax"/>
          <c:max val="565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4734400"/>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Sheet1!$A$2:$A$11</cx:f>
        <cx:lvl ptCount="10">
          <cx:pt idx="0">KBR</cx:pt>
          <cx:pt idx="1">Trade Management</cx:pt>
          <cx:pt idx="2">American Lighting &amp; Signalization</cx:pt>
          <cx:pt idx="3">Zachry</cx:pt>
          <cx:pt idx="4">Facilities Solutions Group</cx:pt>
          <cx:pt idx="5">Integrated Electrical Services, Inc.</cx:pt>
          <cx:pt idx="6">Army</cx:pt>
          <cx:pt idx="7">American Trades Contracting &amp; Consulting</cx:pt>
          <cx:pt idx="8">FieldCore</cx:pt>
          <cx:pt idx="9">Pae Antarctica Contract</cx:pt>
        </cx:lvl>
      </cx:strDim>
      <cx:numDim type="val">
        <cx:f>Sheet1!$B$2:$B$11</cx:f>
        <cx:lvl ptCount="10" formatCode="#,##0">
          <cx:pt idx="0">135</cx:pt>
          <cx:pt idx="1">125</cx:pt>
          <cx:pt idx="2">62</cx:pt>
          <cx:pt idx="3">61</cx:pt>
          <cx:pt idx="4">59</cx:pt>
          <cx:pt idx="5">50</cx:pt>
          <cx:pt idx="6">49</cx:pt>
          <cx:pt idx="7">48</cx:pt>
          <cx:pt idx="8">46</cx:pt>
          <cx:pt idx="9">37</cx:pt>
        </cx:lvl>
      </cx:numDim>
    </cx:data>
  </cx:chartData>
  <cx:chart>
    <cx:plotArea>
      <cx:plotAreaRegion>
        <cx:series layoutId="funnel" uniqueId="{7A41F444-5281-4712-8038-F7ED434675FA}">
          <cx:spPr>
            <a:ln w="6350">
              <a:noFill/>
            </a:ln>
          </cx:spPr>
          <cx:dataLabels>
            <cx:txPr>
              <a:bodyPr spcFirstLastPara="1" vertOverflow="ellipsis" wrap="square" lIns="0" tIns="0" rIns="0" bIns="0" anchor="ctr" anchorCtr="1"/>
              <a:lstStyle/>
              <a:p>
                <a:pPr>
                  <a:defRPr b="1">
                    <a:solidFill>
                      <a:schemeClr val="bg1"/>
                    </a:solidFill>
                  </a:defRPr>
                </a:pPr>
                <a:endParaRPr lang="en-US" b="1">
                  <a:solidFill>
                    <a:schemeClr val="bg1"/>
                  </a:solidFill>
                </a:endParaRPr>
              </a:p>
            </cx:txPr>
          </cx:dataLabels>
          <cx:dataId val="0"/>
        </cx:series>
      </cx:plotAreaRegion>
      <cx:axis id="0">
        <cx:catScaling gapWidth="0.540000021"/>
        <cx:tickLabels/>
        <cx:txPr>
          <a:bodyPr spcFirstLastPara="1" vertOverflow="ellipsis" wrap="square" lIns="0" tIns="0" rIns="0" bIns="0" anchor="ctr" anchorCtr="1"/>
          <a:lstStyle/>
          <a:p>
            <a:pPr>
              <a:defRPr sz="1400"/>
            </a:pPr>
            <a:endParaRPr lang="en-US" sz="1400"/>
          </a:p>
        </cx:txPr>
      </cx:axis>
    </cx:plotArea>
  </cx:chart>
</cx: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0.49107</cdr:x>
      <cdr:y>0.96172</cdr:y>
    </cdr:from>
    <cdr:to>
      <cdr:x>0.66964</cdr:x>
      <cdr:y>1</cdr:y>
    </cdr:to>
    <cdr:sp macro="" textlink="">
      <cdr:nvSpPr>
        <cdr:cNvPr id="2" name="TextBox 1"/>
        <cdr:cNvSpPr txBox="1"/>
      </cdr:nvSpPr>
      <cdr:spPr>
        <a:xfrm xmlns:a="http://schemas.openxmlformats.org/drawingml/2006/main">
          <a:off x="4191000" y="3868737"/>
          <a:ext cx="1524000" cy="1539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0.46675</cdr:x>
      <cdr:y>0.43567</cdr:y>
    </cdr:from>
    <cdr:to>
      <cdr:x>0.61564</cdr:x>
      <cdr:y>0.63498</cdr:y>
    </cdr:to>
    <cdr:sp macro="" textlink="">
      <cdr:nvSpPr>
        <cdr:cNvPr id="2" name="TextBox 1">
          <a:extLst xmlns:a="http://schemas.openxmlformats.org/drawingml/2006/main">
            <a:ext uri="{FF2B5EF4-FFF2-40B4-BE49-F238E27FC236}">
              <a16:creationId xmlns:a16="http://schemas.microsoft.com/office/drawing/2014/main" id="{CDF713CD-17AC-48F5-B209-664052C4C113}"/>
            </a:ext>
          </a:extLst>
        </cdr:cNvPr>
        <cdr:cNvSpPr txBox="1"/>
      </cdr:nvSpPr>
      <cdr:spPr>
        <a:xfrm xmlns:a="http://schemas.openxmlformats.org/drawingml/2006/main">
          <a:off x="3521069" y="1752600"/>
          <a:ext cx="1123196" cy="80177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chemeClr val="tx2"/>
              </a:solidFill>
            </a:rPr>
            <a:t>+27%</a:t>
          </a:r>
        </a:p>
        <a:p xmlns:a="http://schemas.openxmlformats.org/drawingml/2006/main">
          <a:pPr algn="ctr"/>
          <a:r>
            <a:rPr lang="en-US" sz="2000" b="1" baseline="0" dirty="0">
              <a:solidFill>
                <a:schemeClr val="tx2"/>
              </a:solidFill>
            </a:rPr>
            <a:t> Growth</a:t>
          </a:r>
          <a:endParaRPr lang="en-US" sz="2000" b="1" dirty="0">
            <a:solidFill>
              <a:schemeClr val="tx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0.28493</cdr:x>
      <cdr:y>0.38048</cdr:y>
    </cdr:from>
    <cdr:to>
      <cdr:x>0.46974</cdr:x>
      <cdr:y>0.61952</cdr:y>
    </cdr:to>
    <cdr:sp macro="" textlink="">
      <cdr:nvSpPr>
        <cdr:cNvPr id="2" name="TextBox 1">
          <a:extLst xmlns:a="http://schemas.openxmlformats.org/drawingml/2006/main">
            <a:ext uri="{FF2B5EF4-FFF2-40B4-BE49-F238E27FC236}">
              <a16:creationId xmlns:a16="http://schemas.microsoft.com/office/drawing/2014/main" id="{34F5AF10-3047-4080-8D46-C6945D298A78}"/>
            </a:ext>
          </a:extLst>
        </cdr:cNvPr>
        <cdr:cNvSpPr txBox="1"/>
      </cdr:nvSpPr>
      <cdr:spPr>
        <a:xfrm xmlns:a="http://schemas.openxmlformats.org/drawingml/2006/main">
          <a:off x="2149475" y="1530556"/>
          <a:ext cx="1394176" cy="961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bg1"/>
              </a:solidFill>
            </a:rPr>
            <a:t>Due to      Growth:       </a:t>
          </a:r>
          <a:r>
            <a:rPr lang="en-US" sz="1800" b="1" baseline="0" dirty="0">
              <a:solidFill>
                <a:schemeClr val="bg1"/>
              </a:solidFill>
            </a:rPr>
            <a:t> 1,595</a:t>
          </a:r>
          <a:endParaRPr lang="en-US" sz="1800" b="1" dirty="0">
            <a:solidFill>
              <a:schemeClr val="bg1"/>
            </a:solidFill>
          </a:endParaRPr>
        </a:p>
      </cdr:txBody>
    </cdr:sp>
  </cdr:relSizeAnchor>
  <cdr:relSizeAnchor xmlns:cdr="http://schemas.openxmlformats.org/drawingml/2006/chartDrawing">
    <cdr:from>
      <cdr:x>0.52736</cdr:x>
      <cdr:y>0.38161</cdr:y>
    </cdr:from>
    <cdr:to>
      <cdr:x>0.73948</cdr:x>
      <cdr:y>0.61839</cdr:y>
    </cdr:to>
    <cdr:sp macro="" textlink="">
      <cdr:nvSpPr>
        <cdr:cNvPr id="3" name="TextBox 2">
          <a:extLst xmlns:a="http://schemas.openxmlformats.org/drawingml/2006/main">
            <a:ext uri="{FF2B5EF4-FFF2-40B4-BE49-F238E27FC236}">
              <a16:creationId xmlns:a16="http://schemas.microsoft.com/office/drawing/2014/main" id="{F4D5D701-99B6-4BB6-8EBC-FB3497B6CEF1}"/>
            </a:ext>
          </a:extLst>
        </cdr:cNvPr>
        <cdr:cNvSpPr txBox="1"/>
      </cdr:nvSpPr>
      <cdr:spPr>
        <a:xfrm xmlns:a="http://schemas.openxmlformats.org/drawingml/2006/main">
          <a:off x="3978275" y="1535096"/>
          <a:ext cx="1600200" cy="9525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bg1"/>
              </a:solidFill>
            </a:rPr>
            <a:t>Due to Replacements: 875</a:t>
          </a:r>
        </a:p>
      </cdr:txBody>
    </cdr:sp>
  </cdr:relSizeAnchor>
</c:userShapes>
</file>

<file path=ppt/drawings/drawing4.xml><?xml version="1.0" encoding="utf-8"?>
<c:userShapes xmlns:c="http://schemas.openxmlformats.org/drawingml/2006/chart">
  <cdr:relSizeAnchor xmlns:cdr="http://schemas.openxmlformats.org/drawingml/2006/chartDrawing">
    <cdr:from>
      <cdr:x>0.23183</cdr:x>
      <cdr:y>0.13989</cdr:y>
    </cdr:from>
    <cdr:to>
      <cdr:x>0.46466</cdr:x>
      <cdr:y>0.36722</cdr:y>
    </cdr:to>
    <cdr:sp macro="" textlink="">
      <cdr:nvSpPr>
        <cdr:cNvPr id="2" name="TextBox 1">
          <a:extLst xmlns:a="http://schemas.openxmlformats.org/drawingml/2006/main">
            <a:ext uri="{FF2B5EF4-FFF2-40B4-BE49-F238E27FC236}">
              <a16:creationId xmlns:a16="http://schemas.microsoft.com/office/drawing/2014/main" id="{EF84B4A8-4D41-4A0A-A2E2-8AAD159D4E7C}"/>
            </a:ext>
          </a:extLst>
        </cdr:cNvPr>
        <cdr:cNvSpPr txBox="1"/>
      </cdr:nvSpPr>
      <cdr:spPr>
        <a:xfrm xmlns:a="http://schemas.openxmlformats.org/drawingml/2006/main">
          <a:off x="1824849" y="609600"/>
          <a:ext cx="1832751" cy="990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tx2"/>
              </a:solidFill>
            </a:rPr>
            <a:t>Median</a:t>
          </a:r>
          <a:r>
            <a:rPr lang="en-US" sz="1800" b="1" baseline="0" dirty="0">
              <a:solidFill>
                <a:schemeClr val="tx2"/>
              </a:solidFill>
            </a:rPr>
            <a:t>                All Occupations:  $35,484</a:t>
          </a:r>
          <a:endParaRPr lang="en-US" sz="1800" b="1"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810" cy="479733"/>
          </a:xfrm>
          <a:prstGeom prst="rect">
            <a:avLst/>
          </a:prstGeom>
        </p:spPr>
        <p:txBody>
          <a:bodyPr vert="horz" lIns="94664" tIns="47331" rIns="94664" bIns="47331" rtlCol="0"/>
          <a:lstStyle>
            <a:lvl1pPr algn="l">
              <a:defRPr sz="1200"/>
            </a:lvl1pPr>
          </a:lstStyle>
          <a:p>
            <a:endParaRPr lang="en-US"/>
          </a:p>
        </p:txBody>
      </p:sp>
      <p:sp>
        <p:nvSpPr>
          <p:cNvPr id="3" name="Date Placeholder 2"/>
          <p:cNvSpPr>
            <a:spLocks noGrp="1"/>
          </p:cNvSpPr>
          <p:nvPr>
            <p:ph type="dt" sz="quarter" idx="1"/>
          </p:nvPr>
        </p:nvSpPr>
        <p:spPr>
          <a:xfrm>
            <a:off x="4143739" y="1"/>
            <a:ext cx="3169810" cy="479733"/>
          </a:xfrm>
          <a:prstGeom prst="rect">
            <a:avLst/>
          </a:prstGeom>
        </p:spPr>
        <p:txBody>
          <a:bodyPr vert="horz" lIns="94664" tIns="47331" rIns="94664" bIns="47331" rtlCol="0"/>
          <a:lstStyle>
            <a:lvl1pPr algn="r">
              <a:defRPr sz="1200"/>
            </a:lvl1pPr>
          </a:lstStyle>
          <a:p>
            <a:fld id="{DD689812-902D-4B62-9507-2EF04485D534}" type="datetimeFigureOut">
              <a:rPr lang="en-US" smtClean="0"/>
              <a:t>1/11/2018</a:t>
            </a:fld>
            <a:endParaRPr lang="en-US"/>
          </a:p>
        </p:txBody>
      </p:sp>
      <p:sp>
        <p:nvSpPr>
          <p:cNvPr id="4" name="Footer Placeholder 3"/>
          <p:cNvSpPr>
            <a:spLocks noGrp="1"/>
          </p:cNvSpPr>
          <p:nvPr>
            <p:ph type="ftr" sz="quarter" idx="2"/>
          </p:nvPr>
        </p:nvSpPr>
        <p:spPr>
          <a:xfrm>
            <a:off x="2" y="9119832"/>
            <a:ext cx="3169810" cy="479733"/>
          </a:xfrm>
          <a:prstGeom prst="rect">
            <a:avLst/>
          </a:prstGeom>
        </p:spPr>
        <p:txBody>
          <a:bodyPr vert="horz" lIns="94664" tIns="47331" rIns="94664" bIns="47331" rtlCol="0" anchor="b"/>
          <a:lstStyle>
            <a:lvl1pPr algn="l">
              <a:defRPr sz="1200"/>
            </a:lvl1pPr>
          </a:lstStyle>
          <a:p>
            <a:endParaRPr lang="en-US"/>
          </a:p>
        </p:txBody>
      </p:sp>
      <p:sp>
        <p:nvSpPr>
          <p:cNvPr id="5" name="Slide Number Placeholder 4"/>
          <p:cNvSpPr>
            <a:spLocks noGrp="1"/>
          </p:cNvSpPr>
          <p:nvPr>
            <p:ph type="sldNum" sz="quarter" idx="3"/>
          </p:nvPr>
        </p:nvSpPr>
        <p:spPr>
          <a:xfrm>
            <a:off x="4143739" y="9119832"/>
            <a:ext cx="3169810" cy="479733"/>
          </a:xfrm>
          <a:prstGeom prst="rect">
            <a:avLst/>
          </a:prstGeom>
        </p:spPr>
        <p:txBody>
          <a:bodyPr vert="horz" lIns="94664" tIns="47331" rIns="94664" bIns="47331" rtlCol="0" anchor="b"/>
          <a:lstStyle>
            <a:lvl1pPr algn="r">
              <a:defRPr sz="1200"/>
            </a:lvl1pPr>
          </a:lstStyle>
          <a:p>
            <a:fld id="{7183A8F6-6267-4FE0-A1E5-60484E58D8C4}" type="slidenum">
              <a:rPr lang="en-US" smtClean="0"/>
              <a:t>‹#›</a:t>
            </a:fld>
            <a:endParaRPr lang="en-US"/>
          </a:p>
        </p:txBody>
      </p:sp>
    </p:spTree>
    <p:extLst>
      <p:ext uri="{BB962C8B-B14F-4D97-AF65-F5344CB8AC3E}">
        <p14:creationId xmlns:p14="http://schemas.microsoft.com/office/powerpoint/2010/main" val="3769182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810" cy="479733"/>
          </a:xfrm>
          <a:prstGeom prst="rect">
            <a:avLst/>
          </a:prstGeom>
        </p:spPr>
        <p:txBody>
          <a:bodyPr vert="horz" lIns="94664" tIns="47331" rIns="94664" bIns="47331" rtlCol="0"/>
          <a:lstStyle>
            <a:lvl1pPr algn="l">
              <a:defRPr sz="1200"/>
            </a:lvl1pPr>
          </a:lstStyle>
          <a:p>
            <a:endParaRPr lang="en-US"/>
          </a:p>
        </p:txBody>
      </p:sp>
      <p:sp>
        <p:nvSpPr>
          <p:cNvPr id="3" name="Date Placeholder 2"/>
          <p:cNvSpPr>
            <a:spLocks noGrp="1"/>
          </p:cNvSpPr>
          <p:nvPr>
            <p:ph type="dt" idx="1"/>
          </p:nvPr>
        </p:nvSpPr>
        <p:spPr>
          <a:xfrm>
            <a:off x="4143739" y="1"/>
            <a:ext cx="3169810" cy="479733"/>
          </a:xfrm>
          <a:prstGeom prst="rect">
            <a:avLst/>
          </a:prstGeom>
        </p:spPr>
        <p:txBody>
          <a:bodyPr vert="horz" lIns="94664" tIns="47331" rIns="94664" bIns="47331" rtlCol="0"/>
          <a:lstStyle>
            <a:lvl1pPr algn="r">
              <a:defRPr sz="1200"/>
            </a:lvl1pPr>
          </a:lstStyle>
          <a:p>
            <a:fld id="{54A0FA79-0148-47C2-9595-85047DDCA66F}" type="datetimeFigureOut">
              <a:rPr lang="en-US" smtClean="0"/>
              <a:t>1/11/2018</a:t>
            </a:fld>
            <a:endParaRPr lang="en-US"/>
          </a:p>
        </p:txBody>
      </p:sp>
      <p:sp>
        <p:nvSpPr>
          <p:cNvPr id="4" name="Slide Image Placeholder 3"/>
          <p:cNvSpPr>
            <a:spLocks noGrp="1" noRot="1" noChangeAspect="1"/>
          </p:cNvSpPr>
          <p:nvPr>
            <p:ph type="sldImg" idx="2"/>
          </p:nvPr>
        </p:nvSpPr>
        <p:spPr>
          <a:xfrm>
            <a:off x="1257300" y="722313"/>
            <a:ext cx="4800600" cy="3600450"/>
          </a:xfrm>
          <a:prstGeom prst="rect">
            <a:avLst/>
          </a:prstGeom>
          <a:noFill/>
          <a:ln w="12700">
            <a:solidFill>
              <a:prstClr val="black"/>
            </a:solidFill>
          </a:ln>
        </p:spPr>
        <p:txBody>
          <a:bodyPr vert="horz" lIns="94664" tIns="47331" rIns="94664" bIns="47331" rtlCol="0" anchor="ctr"/>
          <a:lstStyle/>
          <a:p>
            <a:endParaRPr lang="en-US"/>
          </a:p>
        </p:txBody>
      </p:sp>
      <p:sp>
        <p:nvSpPr>
          <p:cNvPr id="5" name="Notes Placeholder 4"/>
          <p:cNvSpPr>
            <a:spLocks noGrp="1"/>
          </p:cNvSpPr>
          <p:nvPr>
            <p:ph type="body" sz="quarter" idx="3"/>
          </p:nvPr>
        </p:nvSpPr>
        <p:spPr>
          <a:xfrm>
            <a:off x="730861" y="4559918"/>
            <a:ext cx="5853483" cy="4320867"/>
          </a:xfrm>
          <a:prstGeom prst="rect">
            <a:avLst/>
          </a:prstGeom>
        </p:spPr>
        <p:txBody>
          <a:bodyPr vert="horz" lIns="94664" tIns="47331" rIns="94664" bIns="47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19832"/>
            <a:ext cx="3169810" cy="479733"/>
          </a:xfrm>
          <a:prstGeom prst="rect">
            <a:avLst/>
          </a:prstGeom>
        </p:spPr>
        <p:txBody>
          <a:bodyPr vert="horz" lIns="94664" tIns="47331" rIns="94664" bIns="47331" rtlCol="0" anchor="b"/>
          <a:lstStyle>
            <a:lvl1pPr algn="l">
              <a:defRPr sz="1200"/>
            </a:lvl1pPr>
          </a:lstStyle>
          <a:p>
            <a:endParaRPr lang="en-US"/>
          </a:p>
        </p:txBody>
      </p:sp>
      <p:sp>
        <p:nvSpPr>
          <p:cNvPr id="7" name="Slide Number Placeholder 6"/>
          <p:cNvSpPr>
            <a:spLocks noGrp="1"/>
          </p:cNvSpPr>
          <p:nvPr>
            <p:ph type="sldNum" sz="quarter" idx="5"/>
          </p:nvPr>
        </p:nvSpPr>
        <p:spPr>
          <a:xfrm>
            <a:off x="4143739" y="9119832"/>
            <a:ext cx="3169810" cy="479733"/>
          </a:xfrm>
          <a:prstGeom prst="rect">
            <a:avLst/>
          </a:prstGeom>
        </p:spPr>
        <p:txBody>
          <a:bodyPr vert="horz" lIns="94664" tIns="47331" rIns="94664" bIns="47331" rtlCol="0" anchor="b"/>
          <a:lstStyle>
            <a:lvl1pPr algn="r">
              <a:defRPr sz="1200"/>
            </a:lvl1pPr>
          </a:lstStyle>
          <a:p>
            <a:fld id="{FF118C60-C334-4E3E-B9C0-BC89E1ECD9CA}" type="slidenum">
              <a:rPr lang="en-US" smtClean="0"/>
              <a:t>‹#›</a:t>
            </a:fld>
            <a:endParaRPr lang="en-US"/>
          </a:p>
        </p:txBody>
      </p:sp>
    </p:spTree>
    <p:extLst>
      <p:ext uri="{BB962C8B-B14F-4D97-AF65-F5344CB8AC3E}">
        <p14:creationId xmlns:p14="http://schemas.microsoft.com/office/powerpoint/2010/main" val="257579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tdlr.texas.gov/electricians/elec.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Texas reversed a long running trend before 2007 when the U.S. had a lower overall unemployment rate than Texas.  Since then, however, Texas has had a lower unemployment rate than the U.S., except for a portion of 2016.  R</a:t>
            </a:r>
            <a:r>
              <a:rPr lang="en-US" sz="1200" kern="1200" dirty="0">
                <a:solidFill>
                  <a:schemeClr val="tx1"/>
                </a:solidFill>
                <a:effectLst/>
                <a:latin typeface="+mn-lt"/>
                <a:ea typeface="+mn-ea"/>
                <a:cs typeface="+mn-cs"/>
              </a:rPr>
              <a:t>ecently, the unemployment rate in October 2017 stood at 3.9 percent, the lowest unemployment rate in the history of the that began in 1976.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unemployment rates have been really low.  This is when labor shortages start to occur. Employers are complaining that they can’t find and retain qualified applicants.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Economic theory states virtual full employment is 3-5 percent.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1" dirty="0"/>
          </a:p>
        </p:txBody>
      </p:sp>
      <p:sp>
        <p:nvSpPr>
          <p:cNvPr id="4" name="Slide Number Placeholder 3"/>
          <p:cNvSpPr>
            <a:spLocks noGrp="1"/>
          </p:cNvSpPr>
          <p:nvPr>
            <p:ph type="sldNum" sz="quarter" idx="10"/>
          </p:nvPr>
        </p:nvSpPr>
        <p:spPr/>
        <p:txBody>
          <a:bodyPr/>
          <a:lstStyle/>
          <a:p>
            <a:fld id="{FF118C60-C334-4E3E-B9C0-BC89E1ECD9CA}" type="slidenum">
              <a:rPr lang="en-US" smtClean="0"/>
              <a:t>2</a:t>
            </a:fld>
            <a:endParaRPr lang="en-US"/>
          </a:p>
        </p:txBody>
      </p:sp>
    </p:spTree>
    <p:extLst>
      <p:ext uri="{BB962C8B-B14F-4D97-AF65-F5344CB8AC3E}">
        <p14:creationId xmlns:p14="http://schemas.microsoft.com/office/powerpoint/2010/main" val="2946904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we do with projections is compare a base year and to a target year that is 10 years later.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Projections are available for the State of Texas and the 28 workforce board areas.</a:t>
            </a:r>
          </a:p>
          <a:p>
            <a:endParaRPr lang="en-US" dirty="0"/>
          </a:p>
          <a:p>
            <a:r>
              <a:rPr lang="en-US" dirty="0"/>
              <a:t>2014-2024</a:t>
            </a:r>
          </a:p>
        </p:txBody>
      </p:sp>
      <p:sp>
        <p:nvSpPr>
          <p:cNvPr id="4" name="Slide Number Placeholder 3"/>
          <p:cNvSpPr>
            <a:spLocks noGrp="1"/>
          </p:cNvSpPr>
          <p:nvPr>
            <p:ph type="sldNum" sz="quarter" idx="10"/>
          </p:nvPr>
        </p:nvSpPr>
        <p:spPr/>
        <p:txBody>
          <a:bodyPr/>
          <a:lstStyle/>
          <a:p>
            <a:fld id="{FF118C60-C334-4E3E-B9C0-BC89E1ECD9CA}" type="slidenum">
              <a:rPr lang="en-US" smtClean="0"/>
              <a:t>11</a:t>
            </a:fld>
            <a:endParaRPr lang="en-US" dirty="0"/>
          </a:p>
        </p:txBody>
      </p:sp>
    </p:spTree>
    <p:extLst>
      <p:ext uri="{BB962C8B-B14F-4D97-AF65-F5344CB8AC3E}">
        <p14:creationId xmlns:p14="http://schemas.microsoft.com/office/powerpoint/2010/main" val="67849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is projected to growth by 20.7 percent from 2014-2024.</a:t>
            </a:r>
          </a:p>
          <a:p>
            <a:endParaRPr lang="en-US" dirty="0"/>
          </a:p>
          <a:p>
            <a:r>
              <a:rPr lang="en-US" b="1" dirty="0"/>
              <a:t>Healthcare and Social Assistance </a:t>
            </a:r>
            <a:r>
              <a:rPr lang="en-US" dirty="0"/>
              <a:t>#1 industry of employment in Texas.  </a:t>
            </a:r>
          </a:p>
          <a:p>
            <a:r>
              <a:rPr lang="en-US" b="1" dirty="0"/>
              <a:t>Population growth. </a:t>
            </a:r>
            <a:r>
              <a:rPr lang="en-US" dirty="0">
                <a:latin typeface="Calibri" panose="020F0502020204030204" pitchFamily="34" charset="0"/>
              </a:rPr>
              <a:t>From 2010-2016 Texas added 2.7 million people, more than any other state in the nation.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Mining – 2014 base </a:t>
            </a:r>
            <a:r>
              <a:rPr lang="en-US" dirty="0"/>
              <a:t>In 2015 and 2016 the industry experienced mostly over-the-month declines due to the price of oil dropping over 70 percent.  </a:t>
            </a:r>
          </a:p>
          <a:p>
            <a:endParaRPr lang="en-US" b="1" dirty="0"/>
          </a:p>
          <a:p>
            <a:r>
              <a:rPr lang="en-US" dirty="0"/>
              <a:t>Construction is expected to 27.8%, the third fastest growing industry </a:t>
            </a:r>
            <a:r>
              <a:rPr lang="en-US" sz="1200" kern="1200" dirty="0">
                <a:solidFill>
                  <a:schemeClr val="tx1"/>
                </a:solidFill>
                <a:effectLst/>
                <a:latin typeface="+mn-lt"/>
                <a:ea typeface="+mn-ea"/>
                <a:cs typeface="+mn-cs"/>
              </a:rPr>
              <a:t>creating the need for 177,390 workers over 10 years.   </a:t>
            </a:r>
          </a:p>
          <a:p>
            <a:r>
              <a:rPr lang="en-US" sz="1200" kern="1200" dirty="0">
                <a:solidFill>
                  <a:schemeClr val="tx1"/>
                </a:solidFill>
                <a:effectLst/>
                <a:latin typeface="+mn-lt"/>
                <a:ea typeface="+mn-ea"/>
                <a:cs typeface="+mn-cs"/>
              </a:rPr>
              <a:t>These projections indicate that the highest demand will be for specialty trade workers, such as Electricians, Plumbers, and Carpenters.</a:t>
            </a:r>
            <a:r>
              <a:rPr lang="en-US" dirty="0"/>
              <a:t> </a:t>
            </a:r>
          </a:p>
        </p:txBody>
      </p:sp>
      <p:sp>
        <p:nvSpPr>
          <p:cNvPr id="4" name="Slide Number Placeholder 3"/>
          <p:cNvSpPr>
            <a:spLocks noGrp="1"/>
          </p:cNvSpPr>
          <p:nvPr>
            <p:ph type="sldNum" sz="quarter" idx="10"/>
          </p:nvPr>
        </p:nvSpPr>
        <p:spPr/>
        <p:txBody>
          <a:bodyPr/>
          <a:lstStyle/>
          <a:p>
            <a:fld id="{FF118C60-C334-4E3E-B9C0-BC89E1ECD9CA}" type="slidenum">
              <a:rPr lang="en-US" smtClean="0"/>
              <a:t>12</a:t>
            </a:fld>
            <a:endParaRPr lang="en-US"/>
          </a:p>
        </p:txBody>
      </p:sp>
    </p:spTree>
    <p:extLst>
      <p:ext uri="{BB962C8B-B14F-4D97-AF65-F5344CB8AC3E}">
        <p14:creationId xmlns:p14="http://schemas.microsoft.com/office/powerpoint/2010/main" val="304402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Construction employment graphed from 1990 to November 2017, the latest data available.  We can see that Construction has grown steadily and continues to rise.  </a:t>
            </a:r>
          </a:p>
          <a:p>
            <a:endParaRPr lang="en-US" dirty="0"/>
          </a:p>
          <a:p>
            <a:r>
              <a:rPr lang="en-US" dirty="0"/>
              <a:t>Home sales have risen significantly in Texas, inventories are trying to keep up.  The average home prices have increased as well.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types of trends indicate that we’ll continue to see a strong demand for residential, commercial and industrial building projects. </a:t>
            </a:r>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13</a:t>
            </a:fld>
            <a:endParaRPr lang="en-US" dirty="0"/>
          </a:p>
        </p:txBody>
      </p:sp>
    </p:spTree>
    <p:extLst>
      <p:ext uri="{BB962C8B-B14F-4D97-AF65-F5344CB8AC3E}">
        <p14:creationId xmlns:p14="http://schemas.microsoft.com/office/powerpoint/2010/main" val="24086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69 percent of Electricians are concentrated in the Construction industry.  In 2024 the Construction industry will account for over 73% of electricians.</a:t>
            </a:r>
          </a:p>
        </p:txBody>
      </p:sp>
      <p:sp>
        <p:nvSpPr>
          <p:cNvPr id="4" name="Slide Number Placeholder 3"/>
          <p:cNvSpPr>
            <a:spLocks noGrp="1"/>
          </p:cNvSpPr>
          <p:nvPr>
            <p:ph type="sldNum" sz="quarter" idx="10"/>
          </p:nvPr>
        </p:nvSpPr>
        <p:spPr/>
        <p:txBody>
          <a:bodyPr/>
          <a:lstStyle/>
          <a:p>
            <a:fld id="{FF118C60-C334-4E3E-B9C0-BC89E1ECD9CA}" type="slidenum">
              <a:rPr lang="en-US" smtClean="0"/>
              <a:t>14</a:t>
            </a:fld>
            <a:endParaRPr lang="en-US"/>
          </a:p>
        </p:txBody>
      </p:sp>
    </p:spTree>
    <p:extLst>
      <p:ext uri="{BB962C8B-B14F-4D97-AF65-F5344CB8AC3E}">
        <p14:creationId xmlns:p14="http://schemas.microsoft.com/office/powerpoint/2010/main" val="52860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dive a little deeper and look at 6-digit industries found in </a:t>
            </a:r>
          </a:p>
          <a:p>
            <a:r>
              <a:rPr lang="en-US" dirty="0"/>
              <a:t>Construction, Mining, and Manufacturing.  </a:t>
            </a:r>
          </a:p>
          <a:p>
            <a:endParaRPr lang="en-US" dirty="0"/>
          </a:p>
          <a:p>
            <a:r>
              <a:rPr lang="en-US" dirty="0"/>
              <a:t>Electricians are mostly found in the Building Equipment Contractor industry, which stems from the Specialty Trade Contractors.    </a:t>
            </a:r>
          </a:p>
        </p:txBody>
      </p:sp>
      <p:sp>
        <p:nvSpPr>
          <p:cNvPr id="4" name="Slide Number Placeholder 3"/>
          <p:cNvSpPr>
            <a:spLocks noGrp="1"/>
          </p:cNvSpPr>
          <p:nvPr>
            <p:ph type="sldNum" sz="quarter" idx="10"/>
          </p:nvPr>
        </p:nvSpPr>
        <p:spPr/>
        <p:txBody>
          <a:bodyPr/>
          <a:lstStyle/>
          <a:p>
            <a:fld id="{FF118C60-C334-4E3E-B9C0-BC89E1ECD9CA}" type="slidenum">
              <a:rPr lang="en-US" smtClean="0"/>
              <a:t>15</a:t>
            </a:fld>
            <a:endParaRPr lang="en-US"/>
          </a:p>
        </p:txBody>
      </p:sp>
    </p:spTree>
    <p:extLst>
      <p:ext uri="{BB962C8B-B14F-4D97-AF65-F5344CB8AC3E}">
        <p14:creationId xmlns:p14="http://schemas.microsoft.com/office/powerpoint/2010/main" val="2394730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Wages for Electricians across industries vary from $45,064 in Construction to a high of $59,621 in Financial Activities.  Construction is where most of your Electricians are concentrated.  </a:t>
            </a:r>
          </a:p>
          <a:p>
            <a:endParaRPr lang="en-US" dirty="0"/>
          </a:p>
          <a:p>
            <a:r>
              <a:rPr lang="en-US" dirty="0"/>
              <a:t>The 2016 average annual wage in Texas is $47,767.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16</a:t>
            </a:fld>
            <a:endParaRPr lang="en-US"/>
          </a:p>
        </p:txBody>
      </p:sp>
    </p:spTree>
    <p:extLst>
      <p:ext uri="{BB962C8B-B14F-4D97-AF65-F5344CB8AC3E}">
        <p14:creationId xmlns:p14="http://schemas.microsoft.com/office/powerpoint/2010/main" val="1306815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Electricians has the largest employment (57,310)  		STW $47,767   20.7%  median $35,484</a:t>
            </a:r>
          </a:p>
          <a:p>
            <a:r>
              <a:rPr lang="en-US" dirty="0"/>
              <a:t>Carpenters  (51,000)  +</a:t>
            </a:r>
            <a:r>
              <a:rPr lang="en-US" sz="1200" b="0" i="0" u="none" strike="noStrike" kern="1200" dirty="0">
                <a:solidFill>
                  <a:schemeClr val="tx1"/>
                </a:solidFill>
                <a:effectLst/>
                <a:latin typeface="+mn-lt"/>
                <a:ea typeface="+mn-ea"/>
                <a:cs typeface="+mn-cs"/>
              </a:rPr>
              <a:t>11,520</a:t>
            </a:r>
            <a:r>
              <a:rPr lang="en-US" dirty="0"/>
              <a:t> </a:t>
            </a:r>
          </a:p>
          <a:p>
            <a:r>
              <a:rPr lang="en-US" dirty="0"/>
              <a:t>Plumbers, Pipefitters, &amp; Steamfitters (37,630)</a:t>
            </a:r>
          </a:p>
          <a:p>
            <a:r>
              <a:rPr lang="en-US" dirty="0"/>
              <a:t>Sheet Metal Workers</a:t>
            </a:r>
          </a:p>
          <a:p>
            <a:r>
              <a:rPr lang="en-US" dirty="0" err="1"/>
              <a:t>Brickmasons</a:t>
            </a:r>
            <a:r>
              <a:rPr lang="en-US" dirty="0"/>
              <a:t> &amp; </a:t>
            </a:r>
            <a:r>
              <a:rPr lang="en-US" dirty="0" err="1"/>
              <a:t>Blockmasons</a:t>
            </a:r>
            <a:endParaRPr lang="en-US" dirty="0"/>
          </a:p>
          <a:p>
            <a:r>
              <a:rPr lang="en-US" dirty="0"/>
              <a:t>Reinforcing Iron &amp; Rebar Workers (3,800)  +</a:t>
            </a:r>
            <a:r>
              <a:rPr lang="en-US" sz="1200" b="0" i="0" u="none" strike="noStrike" kern="1200" dirty="0">
                <a:solidFill>
                  <a:schemeClr val="tx1"/>
                </a:solidFill>
                <a:effectLst/>
                <a:latin typeface="+mn-lt"/>
                <a:ea typeface="+mn-ea"/>
                <a:cs typeface="+mn-cs"/>
              </a:rPr>
              <a:t>1,690</a:t>
            </a:r>
            <a:r>
              <a:rPr lang="en-US" dirty="0"/>
              <a:t> </a:t>
            </a:r>
          </a:p>
          <a:p>
            <a:r>
              <a:rPr lang="en-US" dirty="0"/>
              <a:t>Insulation Workers, Mechanical</a:t>
            </a:r>
          </a:p>
          <a:p>
            <a:r>
              <a:rPr lang="en-US" dirty="0"/>
              <a:t>Structural Iron &amp; Steel Workers</a:t>
            </a:r>
          </a:p>
          <a:p>
            <a:r>
              <a:rPr lang="en-US" dirty="0"/>
              <a:t>Millwrights  </a:t>
            </a:r>
            <a:r>
              <a:rPr lang="en-US" sz="1200" b="0" i="0" u="none" strike="noStrike" kern="1200" dirty="0">
                <a:solidFill>
                  <a:schemeClr val="tx1"/>
                </a:solidFill>
                <a:effectLst/>
                <a:latin typeface="+mn-lt"/>
                <a:ea typeface="+mn-ea"/>
                <a:cs typeface="+mn-cs"/>
              </a:rPr>
              <a:t>1,090</a:t>
            </a:r>
            <a:r>
              <a:rPr lang="en-US" dirty="0"/>
              <a:t> </a:t>
            </a:r>
          </a:p>
          <a:p>
            <a:r>
              <a:rPr lang="en-US" dirty="0"/>
              <a:t>Glaziers</a:t>
            </a:r>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17</a:t>
            </a:fld>
            <a:endParaRPr lang="en-US"/>
          </a:p>
        </p:txBody>
      </p:sp>
    </p:spTree>
    <p:extLst>
      <p:ext uri="{BB962C8B-B14F-4D97-AF65-F5344CB8AC3E}">
        <p14:creationId xmlns:p14="http://schemas.microsoft.com/office/powerpoint/2010/main" val="1705633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 for Electricians is steadily growing.  More than 1</a:t>
            </a:r>
            <a:r>
              <a:rPr lang="en-US" sz="1200" b="0" i="0" u="none" strike="noStrike" kern="1200" dirty="0">
                <a:solidFill>
                  <a:schemeClr val="tx1"/>
                </a:solidFill>
                <a:effectLst/>
                <a:latin typeface="+mn-lt"/>
                <a:ea typeface="+mn-ea"/>
                <a:cs typeface="+mn-cs"/>
              </a:rPr>
              <a:t>5,000 additional electricians are expected by 2024, bringing the total to 73,240</a:t>
            </a:r>
            <a:r>
              <a:rPr lang="en-US" dirty="0"/>
              <a:t>.  This is mainly due to ever-increasing population and a growing number of baby boomers retiring. </a:t>
            </a:r>
          </a:p>
        </p:txBody>
      </p:sp>
      <p:sp>
        <p:nvSpPr>
          <p:cNvPr id="4" name="Slide Number Placeholder 3"/>
          <p:cNvSpPr>
            <a:spLocks noGrp="1"/>
          </p:cNvSpPr>
          <p:nvPr>
            <p:ph type="sldNum" sz="quarter" idx="10"/>
          </p:nvPr>
        </p:nvSpPr>
        <p:spPr/>
        <p:txBody>
          <a:bodyPr/>
          <a:lstStyle/>
          <a:p>
            <a:fld id="{FF118C60-C334-4E3E-B9C0-BC89E1ECD9CA}" type="slidenum">
              <a:rPr lang="en-US" smtClean="0"/>
              <a:t>18</a:t>
            </a:fld>
            <a:endParaRPr lang="en-US"/>
          </a:p>
        </p:txBody>
      </p:sp>
    </p:spTree>
    <p:extLst>
      <p:ext uri="{BB962C8B-B14F-4D97-AF65-F5344CB8AC3E}">
        <p14:creationId xmlns:p14="http://schemas.microsoft.com/office/powerpoint/2010/main" val="168887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2,470 electricians will be needed in Texas.  </a:t>
            </a:r>
          </a:p>
          <a:p>
            <a:endParaRPr lang="en-US" dirty="0"/>
          </a:p>
          <a:p>
            <a:r>
              <a:rPr lang="en-US" dirty="0"/>
              <a:t>1595 due to growth and 875 due to replacements.  </a:t>
            </a:r>
          </a:p>
        </p:txBody>
      </p:sp>
      <p:sp>
        <p:nvSpPr>
          <p:cNvPr id="4" name="Slide Number Placeholder 3"/>
          <p:cNvSpPr>
            <a:spLocks noGrp="1"/>
          </p:cNvSpPr>
          <p:nvPr>
            <p:ph type="sldNum" sz="quarter" idx="10"/>
          </p:nvPr>
        </p:nvSpPr>
        <p:spPr/>
        <p:txBody>
          <a:bodyPr/>
          <a:lstStyle/>
          <a:p>
            <a:fld id="{FF118C60-C334-4E3E-B9C0-BC89E1ECD9CA}" type="slidenum">
              <a:rPr lang="en-US" smtClean="0"/>
              <a:t>19</a:t>
            </a:fld>
            <a:endParaRPr lang="en-US"/>
          </a:p>
        </p:txBody>
      </p:sp>
    </p:spTree>
    <p:extLst>
      <p:ext uri="{BB962C8B-B14F-4D97-AF65-F5344CB8AC3E}">
        <p14:creationId xmlns:p14="http://schemas.microsoft.com/office/powerpoint/2010/main" val="942452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Electricians earn well above the median for all occupations in Texas, do not requiring a college degree, and can be found in a variety of industries.</a:t>
            </a:r>
          </a:p>
          <a:p>
            <a:endParaRPr lang="en-US" dirty="0"/>
          </a:p>
          <a:p>
            <a:r>
              <a:rPr lang="en-US" dirty="0"/>
              <a:t>Average: 46,412                  Texas Average:  $47, 767 </a:t>
            </a:r>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20</a:t>
            </a:fld>
            <a:endParaRPr lang="en-US"/>
          </a:p>
        </p:txBody>
      </p:sp>
    </p:spTree>
    <p:extLst>
      <p:ext uri="{BB962C8B-B14F-4D97-AF65-F5344CB8AC3E}">
        <p14:creationId xmlns:p14="http://schemas.microsoft.com/office/powerpoint/2010/main" val="320173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look at growth.  This is annual percentage growth, it is a better indicator than looking at monthly growth because it is less volatile. The US currently stands at 1.4% annual growth, while Texas is at 2.7 percent. Ideal or sustainable economic growth is often considered to be between 2 and 3 percent. So Texas has been posting sustainable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Texas had made a solid recovery from Oil and Gas job slowdown in 2015,  But really, overall, the other industries haven’t slowed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3</a:t>
            </a:fld>
            <a:endParaRPr lang="en-US"/>
          </a:p>
        </p:txBody>
      </p:sp>
    </p:spTree>
    <p:extLst>
      <p:ext uri="{BB962C8B-B14F-4D97-AF65-F5344CB8AC3E}">
        <p14:creationId xmlns:p14="http://schemas.microsoft.com/office/powerpoint/2010/main" val="4275264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access to “</a:t>
            </a:r>
            <a:r>
              <a:rPr lang="en-US" sz="1200" b="0" i="0" u="none" strike="noStrike" kern="1200" baseline="0" dirty="0">
                <a:solidFill>
                  <a:schemeClr val="tx1"/>
                </a:solidFill>
                <a:latin typeface="+mn-lt"/>
                <a:ea typeface="+mn-ea"/>
                <a:cs typeface="+mn-cs"/>
              </a:rPr>
              <a:t>real-time labor market data”.  </a:t>
            </a:r>
          </a:p>
          <a:p>
            <a:r>
              <a:rPr lang="en-US" sz="1200" b="0" i="0" u="none" strike="noStrike" kern="1200" baseline="0" dirty="0">
                <a:solidFill>
                  <a:schemeClr val="tx1"/>
                </a:solidFill>
                <a:latin typeface="+mn-lt"/>
                <a:ea typeface="+mn-ea"/>
                <a:cs typeface="+mn-cs"/>
              </a:rPr>
              <a:t> The idea behind this data is to use job-posting analytics to shed more light on the labor market by providing current data on employer demand. </a:t>
            </a:r>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21</a:t>
            </a:fld>
            <a:endParaRPr lang="en-US"/>
          </a:p>
        </p:txBody>
      </p:sp>
    </p:spTree>
    <p:extLst>
      <p:ext uri="{BB962C8B-B14F-4D97-AF65-F5344CB8AC3E}">
        <p14:creationId xmlns:p14="http://schemas.microsoft.com/office/powerpoint/2010/main" val="51600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Real-time data can give us an idea of what the current demand is for certain occupations like Electricians.  The largest number of postings is in the larger MSAs as is to be expected.  The most important thing is that for the most part the growth in the past year has been positive.    </a:t>
            </a:r>
          </a:p>
        </p:txBody>
      </p:sp>
      <p:sp>
        <p:nvSpPr>
          <p:cNvPr id="4" name="Slide Number Placeholder 3"/>
          <p:cNvSpPr>
            <a:spLocks noGrp="1"/>
          </p:cNvSpPr>
          <p:nvPr>
            <p:ph type="sldNum" sz="quarter" idx="10"/>
          </p:nvPr>
        </p:nvSpPr>
        <p:spPr/>
        <p:txBody>
          <a:bodyPr/>
          <a:lstStyle/>
          <a:p>
            <a:fld id="{FF118C60-C334-4E3E-B9C0-BC89E1ECD9CA}" type="slidenum">
              <a:rPr lang="en-US" smtClean="0"/>
              <a:t>22</a:t>
            </a:fld>
            <a:endParaRPr lang="en-US"/>
          </a:p>
        </p:txBody>
      </p:sp>
    </p:spTree>
    <p:extLst>
      <p:ext uri="{BB962C8B-B14F-4D97-AF65-F5344CB8AC3E}">
        <p14:creationId xmlns:p14="http://schemas.microsoft.com/office/powerpoint/2010/main" val="77975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employers</a:t>
            </a:r>
            <a:r>
              <a:rPr lang="en-US" baseline="0" dirty="0"/>
              <a:t> that recently posted the most Electrician Jobs in Texas in the past year.  These are the companies that have larger concentrations of job postings.  There are many other postings but for smaller companies or contractors.  </a:t>
            </a:r>
          </a:p>
          <a:p>
            <a:endParaRPr lang="en-US" baseline="0" dirty="0"/>
          </a:p>
          <a:p>
            <a:r>
              <a:rPr lang="en-US" baseline="0" dirty="0"/>
              <a:t>Last year there was almost 4,000 postings a year, if you add in Electrician helpers the total job postings a year goes up to over 6,000 jobs.  </a:t>
            </a:r>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23</a:t>
            </a:fld>
            <a:endParaRPr lang="en-US"/>
          </a:p>
        </p:txBody>
      </p:sp>
    </p:spTree>
    <p:extLst>
      <p:ext uri="{BB962C8B-B14F-4D97-AF65-F5344CB8AC3E}">
        <p14:creationId xmlns:p14="http://schemas.microsoft.com/office/powerpoint/2010/main" val="214074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Job postings not only tell us who the employers are but also give us specific and detailed information on the types of skills that employers want. </a:t>
            </a:r>
          </a:p>
          <a:p>
            <a:endParaRPr lang="en-US" dirty="0"/>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24</a:t>
            </a:fld>
            <a:endParaRPr lang="en-US"/>
          </a:p>
        </p:txBody>
      </p:sp>
    </p:spTree>
    <p:extLst>
      <p:ext uri="{BB962C8B-B14F-4D97-AF65-F5344CB8AC3E}">
        <p14:creationId xmlns:p14="http://schemas.microsoft.com/office/powerpoint/2010/main" val="3779646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read and follow blueprints, knowledge of electrical systems and switches.  </a:t>
            </a:r>
          </a:p>
        </p:txBody>
      </p:sp>
      <p:sp>
        <p:nvSpPr>
          <p:cNvPr id="4" name="Slide Number Placeholder 3"/>
          <p:cNvSpPr>
            <a:spLocks noGrp="1"/>
          </p:cNvSpPr>
          <p:nvPr>
            <p:ph type="sldNum" sz="quarter" idx="10"/>
          </p:nvPr>
        </p:nvSpPr>
        <p:spPr/>
        <p:txBody>
          <a:bodyPr/>
          <a:lstStyle/>
          <a:p>
            <a:fld id="{FF118C60-C334-4E3E-B9C0-BC89E1ECD9CA}" type="slidenum">
              <a:rPr lang="en-US" smtClean="0"/>
              <a:t>25</a:t>
            </a:fld>
            <a:endParaRPr lang="en-US"/>
          </a:p>
        </p:txBody>
      </p:sp>
    </p:spTree>
    <p:extLst>
      <p:ext uri="{BB962C8B-B14F-4D97-AF65-F5344CB8AC3E}">
        <p14:creationId xmlns:p14="http://schemas.microsoft.com/office/powerpoint/2010/main" val="451166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Driver’s License is by far the number one requested certification, followed by </a:t>
            </a:r>
          </a:p>
          <a:p>
            <a:endParaRPr lang="en-US" dirty="0"/>
          </a:p>
          <a:p>
            <a:r>
              <a:rPr lang="en-US" dirty="0"/>
              <a:t>National Electrical code certification and knowledge of local electrical codes.  </a:t>
            </a:r>
          </a:p>
          <a:p>
            <a:endParaRPr lang="en-US" dirty="0"/>
          </a:p>
          <a:p>
            <a:r>
              <a:rPr lang="en-US" dirty="0"/>
              <a:t>NCCER electrical certification.</a:t>
            </a:r>
          </a:p>
          <a:p>
            <a:endParaRPr lang="en-US" dirty="0"/>
          </a:p>
          <a:p>
            <a:r>
              <a:rPr lang="en-US" dirty="0"/>
              <a:t>These certifications are considered an essential part of the job. </a:t>
            </a:r>
          </a:p>
        </p:txBody>
      </p:sp>
      <p:sp>
        <p:nvSpPr>
          <p:cNvPr id="4" name="Slide Number Placeholder 3"/>
          <p:cNvSpPr>
            <a:spLocks noGrp="1"/>
          </p:cNvSpPr>
          <p:nvPr>
            <p:ph type="sldNum" sz="quarter" idx="10"/>
          </p:nvPr>
        </p:nvSpPr>
        <p:spPr/>
        <p:txBody>
          <a:bodyPr/>
          <a:lstStyle/>
          <a:p>
            <a:fld id="{FF118C60-C334-4E3E-B9C0-BC89E1ECD9CA}" type="slidenum">
              <a:rPr lang="en-US" smtClean="0"/>
              <a:t>26</a:t>
            </a:fld>
            <a:endParaRPr lang="en-US"/>
          </a:p>
        </p:txBody>
      </p:sp>
    </p:spTree>
    <p:extLst>
      <p:ext uri="{BB962C8B-B14F-4D97-AF65-F5344CB8AC3E}">
        <p14:creationId xmlns:p14="http://schemas.microsoft.com/office/powerpoint/2010/main" val="4272472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slide shows us soft skills in demand.  Troubleshooting and communication make the top. </a:t>
            </a:r>
          </a:p>
          <a:p>
            <a:endParaRPr lang="en-US" dirty="0"/>
          </a:p>
          <a:p>
            <a:r>
              <a:rPr lang="en-US" dirty="0"/>
              <a:t>We do have to keep in mind that job postings only represent a small part of the economic activity.  It has seasonal shifts and the quality really depends on how well the job posting sites are scraped.  So it’s important to use in conjunction with other LMI data to get the full picture.  </a:t>
            </a:r>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28</a:t>
            </a:fld>
            <a:endParaRPr lang="en-US"/>
          </a:p>
        </p:txBody>
      </p:sp>
    </p:spTree>
    <p:extLst>
      <p:ext uri="{BB962C8B-B14F-4D97-AF65-F5344CB8AC3E}">
        <p14:creationId xmlns:p14="http://schemas.microsoft.com/office/powerpoint/2010/main" val="3499926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29</a:t>
            </a:fld>
            <a:endParaRPr lang="en-US"/>
          </a:p>
        </p:txBody>
      </p:sp>
    </p:spTree>
    <p:extLst>
      <p:ext uri="{BB962C8B-B14F-4D97-AF65-F5344CB8AC3E}">
        <p14:creationId xmlns:p14="http://schemas.microsoft.com/office/powerpoint/2010/main" val="1929002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an important factor, as population growth is one of the variables that drive growth in all industries. Population growth a sign of economic vitality. </a:t>
            </a:r>
          </a:p>
          <a:p>
            <a:endParaRPr lang="en-US" dirty="0"/>
          </a:p>
          <a:p>
            <a:r>
              <a:rPr lang="en-US" dirty="0"/>
              <a:t>As you can see the DFW area tops the charts for largest population gain. </a:t>
            </a:r>
          </a:p>
          <a:p>
            <a:endParaRPr lang="en-US" dirty="0"/>
          </a:p>
          <a:p>
            <a:r>
              <a:rPr lang="en-US" dirty="0"/>
              <a:t>In all Texas has four of the fastest growing metro areas in the nation.   </a:t>
            </a:r>
          </a:p>
        </p:txBody>
      </p:sp>
      <p:sp>
        <p:nvSpPr>
          <p:cNvPr id="4" name="Slide Number Placeholder 3"/>
          <p:cNvSpPr>
            <a:spLocks noGrp="1"/>
          </p:cNvSpPr>
          <p:nvPr>
            <p:ph type="sldNum" sz="quarter" idx="10"/>
          </p:nvPr>
        </p:nvSpPr>
        <p:spPr/>
        <p:txBody>
          <a:bodyPr/>
          <a:lstStyle/>
          <a:p>
            <a:fld id="{FF118C60-C334-4E3E-B9C0-BC89E1ECD9CA}" type="slidenum">
              <a:rPr lang="en-US" smtClean="0"/>
              <a:t>30</a:t>
            </a:fld>
            <a:endParaRPr lang="en-US"/>
          </a:p>
        </p:txBody>
      </p:sp>
    </p:spTree>
    <p:extLst>
      <p:ext uri="{BB962C8B-B14F-4D97-AF65-F5344CB8AC3E}">
        <p14:creationId xmlns:p14="http://schemas.microsoft.com/office/powerpoint/2010/main" val="3689851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has become notorious in its ability to attract</a:t>
            </a:r>
            <a:r>
              <a:rPr lang="en-US" baseline="0" dirty="0"/>
              <a:t> population growth in the US.  According to the Census Bureau, 7 of the top 15 fastest growing cities are in Texas. As you can see high in the rankings are Frisco, McKinney and Pearland… all Dallas area cities</a:t>
            </a:r>
          </a:p>
          <a:p>
            <a:endParaRPr lang="en-US" baseline="0" dirty="0"/>
          </a:p>
          <a:p>
            <a:r>
              <a:rPr lang="en-US" sz="1200" kern="1200" dirty="0">
                <a:solidFill>
                  <a:schemeClr val="tx1"/>
                </a:solidFill>
                <a:effectLst/>
                <a:latin typeface="+mn-lt"/>
                <a:ea typeface="+mn-ea"/>
                <a:cs typeface="+mn-cs"/>
              </a:rPr>
              <a:t>According to the Census, between 2015 and 2016, the Texas population grew at a faster rate than the nation.  It added over 400,000 people, more than any other state.  </a:t>
            </a:r>
          </a:p>
          <a:p>
            <a:endParaRPr lang="en-US" baseline="0" dirty="0"/>
          </a:p>
          <a:p>
            <a:r>
              <a:rPr lang="en-US" baseline="0" dirty="0"/>
              <a:t>A large population bodes well for future growth, it will grow the labor force and provide a large pool for employers to tap into.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31</a:t>
            </a:fld>
            <a:endParaRPr lang="en-US"/>
          </a:p>
        </p:txBody>
      </p:sp>
    </p:spTree>
    <p:extLst>
      <p:ext uri="{BB962C8B-B14F-4D97-AF65-F5344CB8AC3E}">
        <p14:creationId xmlns:p14="http://schemas.microsoft.com/office/powerpoint/2010/main" val="138493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is indexed to pre-recession peaks.. It just means that the peak of growth prior to the 2008 economic downturn equals 100 percent. </a:t>
            </a:r>
          </a:p>
          <a:p>
            <a:r>
              <a:rPr lang="en-US" dirty="0"/>
              <a:t>Texas emerged with much stronger growth than the US and most areas in the country. So Texas has grown 16.6 percent more than that peak it had attained back in 2007.  There are some metro areas within Texas that have surpassed this growth, one example is DFW, which has grown 18 percent over the pre-recession peak. </a:t>
            </a:r>
          </a:p>
          <a:p>
            <a:endParaRPr lang="en-US" b="1" dirty="0"/>
          </a:p>
          <a:p>
            <a:endParaRPr lang="en-US" b="1" dirty="0">
              <a:highlight>
                <a:srgbClr val="FFFF00"/>
              </a:highlight>
            </a:endParaRPr>
          </a:p>
        </p:txBody>
      </p:sp>
      <p:sp>
        <p:nvSpPr>
          <p:cNvPr id="4" name="Slide Number Placeholder 3"/>
          <p:cNvSpPr>
            <a:spLocks noGrp="1"/>
          </p:cNvSpPr>
          <p:nvPr>
            <p:ph type="sldNum" sz="quarter" idx="10"/>
          </p:nvPr>
        </p:nvSpPr>
        <p:spPr/>
        <p:txBody>
          <a:bodyPr/>
          <a:lstStyle/>
          <a:p>
            <a:fld id="{FF118C60-C334-4E3E-B9C0-BC89E1ECD9CA}" type="slidenum">
              <a:rPr lang="en-US" smtClean="0"/>
              <a:t>4</a:t>
            </a:fld>
            <a:endParaRPr lang="en-US"/>
          </a:p>
        </p:txBody>
      </p:sp>
    </p:spTree>
    <p:extLst>
      <p:ext uri="{BB962C8B-B14F-4D97-AF65-F5344CB8AC3E}">
        <p14:creationId xmlns:p14="http://schemas.microsoft.com/office/powerpoint/2010/main" val="3288509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It’s been an ongoing discussion that the </a:t>
            </a:r>
            <a:r>
              <a:rPr lang="en-US" sz="1200" b="0" kern="1200" dirty="0">
                <a:solidFill>
                  <a:schemeClr val="tx1"/>
                </a:solidFill>
                <a:effectLst/>
                <a:latin typeface="+mn-lt"/>
                <a:ea typeface="+mn-ea"/>
                <a:cs typeface="+mn-cs"/>
              </a:rPr>
              <a:t>hardest </a:t>
            </a:r>
            <a:r>
              <a:rPr lang="en-US" sz="1200" kern="1200" dirty="0">
                <a:solidFill>
                  <a:schemeClr val="tx1"/>
                </a:solidFill>
                <a:effectLst/>
                <a:latin typeface="+mn-lt"/>
                <a:ea typeface="+mn-ea"/>
                <a:cs typeface="+mn-cs"/>
              </a:rPr>
              <a:t>segment of the workforce for employers to staff is the skilled trades– the welders, electricians, machinists, etc. that are so prevalent in manufacturing and construction.   Many worry that it be more difficult in the years to come due to retiring workers. </a:t>
            </a:r>
          </a:p>
          <a:p>
            <a:endParaRPr lang="en-US" sz="1200" kern="1200" dirty="0">
              <a:solidFill>
                <a:schemeClr val="tx1"/>
              </a:solidFill>
              <a:effectLst/>
              <a:latin typeface="+mn-lt"/>
              <a:ea typeface="+mn-ea"/>
              <a:cs typeface="+mn-cs"/>
            </a:endParaRPr>
          </a:p>
          <a:p>
            <a:r>
              <a:rPr lang="en-US" dirty="0"/>
              <a:t>Almost 40% of the electrician workforce here in Texas is 45 years and older. (38.5%)  </a:t>
            </a:r>
          </a:p>
          <a:p>
            <a:endParaRPr lang="en-US" dirty="0"/>
          </a:p>
          <a:p>
            <a:r>
              <a:rPr lang="en-US" dirty="0"/>
              <a:t>Data shows that almost all skilled workers stop working at the age of 65 due to the fact that these types of jobs are more physically demanding.   </a:t>
            </a:r>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32</a:t>
            </a:fld>
            <a:endParaRPr lang="en-US"/>
          </a:p>
        </p:txBody>
      </p:sp>
    </p:spTree>
    <p:extLst>
      <p:ext uri="{BB962C8B-B14F-4D97-AF65-F5344CB8AC3E}">
        <p14:creationId xmlns:p14="http://schemas.microsoft.com/office/powerpoint/2010/main" val="1308763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education break-down of Electricians.  As a skilled trade job a college degree is not needed, although people who perform electrical work must be </a:t>
            </a:r>
            <a:r>
              <a:rPr lang="en-US" b="1" dirty="0"/>
              <a:t>licensed</a:t>
            </a:r>
            <a:r>
              <a:rPr lang="en-US" dirty="0"/>
              <a:t> by the </a:t>
            </a:r>
            <a:r>
              <a:rPr lang="en-US" dirty="0">
                <a:hlinkClick r:id="rId3"/>
              </a:rPr>
              <a:t>Texas Department of Licensing and Regulation </a:t>
            </a:r>
            <a:r>
              <a:rPr lang="en-US" dirty="0"/>
              <a:t>(TDLR). </a:t>
            </a:r>
          </a:p>
          <a:p>
            <a:endParaRPr lang="en-US" dirty="0"/>
          </a:p>
          <a:p>
            <a:r>
              <a:rPr lang="en-US" dirty="0"/>
              <a:t>This is another reason, perhaps, that a shortage in skilled trade workers is expected.  Both parents and counselors have put emphasis on pushing students towards a college or university degree, as opposed to training at a technical school or apprenticeships.  The truth is that white collar jobs aren’t by default the highest paying jobs.  We are about to release our Annual Report on Growth occupations, which detail high growth, in demand jobs, paying above the Texas median wage and the occupations range from skilled trades requiring technical skills to professional occupations.    </a:t>
            </a:r>
          </a:p>
        </p:txBody>
      </p:sp>
      <p:sp>
        <p:nvSpPr>
          <p:cNvPr id="4" name="Slide Number Placeholder 3"/>
          <p:cNvSpPr>
            <a:spLocks noGrp="1"/>
          </p:cNvSpPr>
          <p:nvPr>
            <p:ph type="sldNum" sz="quarter" idx="10"/>
          </p:nvPr>
        </p:nvSpPr>
        <p:spPr/>
        <p:txBody>
          <a:bodyPr/>
          <a:lstStyle/>
          <a:p>
            <a:fld id="{FF118C60-C334-4E3E-B9C0-BC89E1ECD9CA}" type="slidenum">
              <a:rPr lang="en-US" smtClean="0"/>
              <a:t>33</a:t>
            </a:fld>
            <a:endParaRPr lang="en-US"/>
          </a:p>
        </p:txBody>
      </p:sp>
    </p:spTree>
    <p:extLst>
      <p:ext uri="{BB962C8B-B14F-4D97-AF65-F5344CB8AC3E}">
        <p14:creationId xmlns:p14="http://schemas.microsoft.com/office/powerpoint/2010/main" val="1605772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34</a:t>
            </a:fld>
            <a:endParaRPr lang="en-US"/>
          </a:p>
        </p:txBody>
      </p:sp>
    </p:spTree>
    <p:extLst>
      <p:ext uri="{BB962C8B-B14F-4D97-AF65-F5344CB8AC3E}">
        <p14:creationId xmlns:p14="http://schemas.microsoft.com/office/powerpoint/2010/main" val="156162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TWC is aware of the impending skilled workers shortage and through an </a:t>
            </a:r>
            <a:r>
              <a:rPr lang="en-US" sz="1200" kern="1200" dirty="0" err="1">
                <a:solidFill>
                  <a:schemeClr val="tx1"/>
                </a:solidFill>
                <a:effectLst/>
                <a:latin typeface="+mn-lt"/>
                <a:ea typeface="+mn-ea"/>
                <a:cs typeface="+mn-cs"/>
              </a:rPr>
              <a:t>ApprenticeshipUSA</a:t>
            </a:r>
            <a:r>
              <a:rPr lang="en-US" sz="1200" kern="1200" dirty="0">
                <a:solidFill>
                  <a:schemeClr val="tx1"/>
                </a:solidFill>
                <a:effectLst/>
                <a:latin typeface="+mn-lt"/>
                <a:ea typeface="+mn-ea"/>
                <a:cs typeface="+mn-cs"/>
              </a:rPr>
              <a:t> State Expansion Grant, Texas is developing and implementing strategies to support apprenticeship expansion.  Partnering with industry and workforce employers not only to expand apprenticeship to new sectors, but also to underserved populations. </a:t>
            </a:r>
          </a:p>
          <a:p>
            <a:endParaRPr lang="en-US" sz="1200" kern="1200" dirty="0">
              <a:solidFill>
                <a:schemeClr val="tx1"/>
              </a:solidFill>
              <a:effectLst/>
              <a:latin typeface="+mn-lt"/>
              <a:ea typeface="+mn-ea"/>
              <a:cs typeface="+mn-cs"/>
            </a:endParaRPr>
          </a:p>
          <a:p>
            <a:r>
              <a:rPr lang="en-US" dirty="0"/>
              <a:t>REGISTERED APPRENTICESHIP PROGRAMS prepare workers through specialized on-the-job training and provide employers with a high quality trained workforce that carries a nationally recognized industry certification.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benefits to participating in an apprenticeship program it , </a:t>
            </a:r>
            <a:r>
              <a:rPr lang="en-US" sz="1200" kern="1200" dirty="0">
                <a:solidFill>
                  <a:schemeClr val="tx1"/>
                </a:solidFill>
                <a:effectLst/>
                <a:latin typeface="+mn-lt"/>
                <a:ea typeface="+mn-ea"/>
                <a:cs typeface="+mn-cs"/>
              </a:rPr>
              <a:t>helps recruit and develop a highly skilled workforce, you prepare for a retiring workforce, you earn tax credits,  it helps reduce turnover costs and </a:t>
            </a:r>
            <a:r>
              <a:rPr lang="en-US" sz="1200" kern="1200" dirty="0" err="1">
                <a:solidFill>
                  <a:schemeClr val="tx1"/>
                </a:solidFill>
                <a:effectLst/>
                <a:latin typeface="+mn-lt"/>
                <a:ea typeface="+mn-ea"/>
                <a:cs typeface="+mn-cs"/>
              </a:rPr>
              <a:t>increasesemployee</a:t>
            </a:r>
            <a:r>
              <a:rPr lang="en-US" sz="1200" kern="1200" dirty="0">
                <a:solidFill>
                  <a:schemeClr val="tx1"/>
                </a:solidFill>
                <a:effectLst/>
                <a:latin typeface="+mn-lt"/>
                <a:ea typeface="+mn-ea"/>
                <a:cs typeface="+mn-cs"/>
              </a:rPr>
              <a:t> retention, </a:t>
            </a:r>
          </a:p>
          <a:p>
            <a:endParaRPr lang="en-US" dirty="0"/>
          </a:p>
          <a:p>
            <a:r>
              <a:rPr lang="en-US" sz="1200" kern="1200" dirty="0">
                <a:solidFill>
                  <a:schemeClr val="tx1"/>
                </a:solidFill>
                <a:effectLst/>
                <a:latin typeface="+mn-lt"/>
                <a:ea typeface="+mn-ea"/>
                <a:cs typeface="+mn-cs"/>
              </a:rPr>
              <a:t>To get started </a:t>
            </a:r>
            <a:r>
              <a:rPr lang="en-US" sz="1200" kern="1200" dirty="0" err="1">
                <a:solidFill>
                  <a:schemeClr val="tx1"/>
                </a:solidFill>
                <a:effectLst/>
                <a:latin typeface="+mn-lt"/>
                <a:ea typeface="+mn-ea"/>
                <a:cs typeface="+mn-cs"/>
              </a:rPr>
              <a:t>ApprenticeshipTexas</a:t>
            </a:r>
            <a:r>
              <a:rPr lang="en-US" sz="1200" kern="1200" dirty="0">
                <a:solidFill>
                  <a:schemeClr val="tx1"/>
                </a:solidFill>
                <a:effectLst/>
                <a:latin typeface="+mn-lt"/>
                <a:ea typeface="+mn-ea"/>
                <a:cs typeface="+mn-cs"/>
              </a:rPr>
              <a:t> staff are ready to help you identify the apprenticeship model that best suits your business. When you e-mail us, you'll get, one-on-one technical assistance and guidance to get your program up and running.   </a:t>
            </a:r>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35</a:t>
            </a:fld>
            <a:endParaRPr lang="en-US"/>
          </a:p>
        </p:txBody>
      </p:sp>
    </p:spTree>
    <p:extLst>
      <p:ext uri="{BB962C8B-B14F-4D97-AF65-F5344CB8AC3E}">
        <p14:creationId xmlns:p14="http://schemas.microsoft.com/office/powerpoint/2010/main" val="1895914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EARN WHILE YOU LEARN! </a:t>
            </a:r>
          </a:p>
          <a:p>
            <a:r>
              <a:rPr lang="en-US" dirty="0"/>
              <a:t>Apprenticeship is on-the-job training under the supervision of experienced </a:t>
            </a:r>
            <a:r>
              <a:rPr lang="en-US" dirty="0" err="1"/>
              <a:t>journeyworkers</a:t>
            </a:r>
            <a:r>
              <a:rPr lang="en-US" dirty="0"/>
              <a:t> with related classroom instruction, resulting in a national occupation credential. </a:t>
            </a:r>
          </a:p>
          <a:p>
            <a:r>
              <a:rPr lang="en-US" dirty="0">
                <a:effectLst/>
              </a:rPr>
              <a:t>You can earn a paycheck and get hands-on experience while building up your skills</a:t>
            </a:r>
            <a:endParaRPr lang="en-US" dirty="0"/>
          </a:p>
          <a:p>
            <a:endParaRPr lang="en-US" dirty="0"/>
          </a:p>
          <a:p>
            <a:r>
              <a:rPr lang="en-US" dirty="0"/>
              <a:t>There are over 1,200 </a:t>
            </a:r>
            <a:r>
              <a:rPr lang="en-US" dirty="0" err="1"/>
              <a:t>apprenticeable</a:t>
            </a:r>
            <a:r>
              <a:rPr lang="en-US" dirty="0"/>
              <a:t> occupations, some of which are  Advanced Manufacturing, Automotive,  Construction, Electrical, and so on.  </a:t>
            </a:r>
          </a:p>
          <a:p>
            <a:endParaRPr lang="en-US" dirty="0"/>
          </a:p>
          <a:p>
            <a:r>
              <a:rPr lang="en-US" dirty="0"/>
              <a:t>We direct students or those interested in learning more about registered apprenticeships &amp; career options to go to www.mynextmove.org, a website sponsored by the DOL.   You can not only explore careers by keywords and industry, but also look at careers that have apprenticeships programs registered with the DOL.  They have an apprenticeship finder that lets you search by location.  </a:t>
            </a:r>
          </a:p>
          <a:p>
            <a:endParaRPr lang="en-US" dirty="0"/>
          </a:p>
          <a:p>
            <a:r>
              <a:rPr lang="en-US" dirty="0"/>
              <a:t>Right now there’s about 90 apprenticeship sponsors registered in Texas.   </a:t>
            </a:r>
          </a:p>
          <a:p>
            <a:endParaRPr lang="en-US" dirty="0"/>
          </a:p>
          <a:p>
            <a:r>
              <a:rPr lang="en-US" dirty="0"/>
              <a:t>You can always contact your state apprenticeship agency.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for employers to work together with the workforce board and local community colleges so they can come together to create training programs to get individuals trained/re-trained to meet the demand for the type of occupations they want. </a:t>
            </a:r>
            <a:endParaRPr lang="en-US" b="1" dirty="0"/>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36</a:t>
            </a:fld>
            <a:endParaRPr lang="en-US"/>
          </a:p>
        </p:txBody>
      </p:sp>
    </p:spTree>
    <p:extLst>
      <p:ext uri="{BB962C8B-B14F-4D97-AF65-F5344CB8AC3E}">
        <p14:creationId xmlns:p14="http://schemas.microsoft.com/office/powerpoint/2010/main" val="2208457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37</a:t>
            </a:fld>
            <a:endParaRPr lang="en-US"/>
          </a:p>
        </p:txBody>
      </p:sp>
    </p:spTree>
    <p:extLst>
      <p:ext uri="{BB962C8B-B14F-4D97-AF65-F5344CB8AC3E}">
        <p14:creationId xmlns:p14="http://schemas.microsoft.com/office/powerpoint/2010/main" val="2450726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38</a:t>
            </a:fld>
            <a:endParaRPr lang="en-US"/>
          </a:p>
        </p:txBody>
      </p:sp>
    </p:spTree>
    <p:extLst>
      <p:ext uri="{BB962C8B-B14F-4D97-AF65-F5344CB8AC3E}">
        <p14:creationId xmlns:p14="http://schemas.microsoft.com/office/powerpoint/2010/main" val="4098789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up on </a:t>
            </a:r>
            <a:r>
              <a:rPr lang="en-US" dirty="0" err="1"/>
              <a:t>govdelivery</a:t>
            </a:r>
            <a:r>
              <a:rPr lang="en-US" dirty="0"/>
              <a:t> and receive Texas labor market updates.</a:t>
            </a:r>
          </a:p>
        </p:txBody>
      </p:sp>
      <p:sp>
        <p:nvSpPr>
          <p:cNvPr id="4" name="Slide Number Placeholder 3"/>
          <p:cNvSpPr>
            <a:spLocks noGrp="1"/>
          </p:cNvSpPr>
          <p:nvPr>
            <p:ph type="sldNum" sz="quarter" idx="10"/>
          </p:nvPr>
        </p:nvSpPr>
        <p:spPr/>
        <p:txBody>
          <a:bodyPr/>
          <a:lstStyle/>
          <a:p>
            <a:fld id="{FF118C60-C334-4E3E-B9C0-BC89E1ECD9CA}" type="slidenum">
              <a:rPr lang="en-US" smtClean="0"/>
              <a:t>39</a:t>
            </a:fld>
            <a:endParaRPr lang="en-US"/>
          </a:p>
        </p:txBody>
      </p:sp>
    </p:spTree>
    <p:extLst>
      <p:ext uri="{BB962C8B-B14F-4D97-AF65-F5344CB8AC3E}">
        <p14:creationId xmlns:p14="http://schemas.microsoft.com/office/powerpoint/2010/main" val="2382161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40</a:t>
            </a:fld>
            <a:endParaRPr lang="en-US"/>
          </a:p>
        </p:txBody>
      </p:sp>
    </p:spTree>
    <p:extLst>
      <p:ext uri="{BB962C8B-B14F-4D97-AF65-F5344CB8AC3E}">
        <p14:creationId xmlns:p14="http://schemas.microsoft.com/office/powerpoint/2010/main" val="285586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metro areas ranked by annual growth rate.  It’s not unusual to see the larger MSAs make the top because of the size, but here we have the College Station-Bryan MSA rank #1.  Midland and Amarillo have the lowest unemployment rates, at 2.6 percent.  Followed by Austin and College Station-Bryan with a 2.7 percent unemployment rate. </a:t>
            </a:r>
          </a:p>
          <a:p>
            <a:endParaRPr lang="en-US" baseline="0" dirty="0"/>
          </a:p>
          <a:p>
            <a:r>
              <a:rPr lang="en-US" baseline="0" dirty="0"/>
              <a:t>We are here at what many economists would refer to full employment which sometimes is estimated to be between 3 and 5 percent. This is when you start having a skills gap problem because it is harder for companies to find skilled applicants and there is a higher pressure for re-training of the local workforce. </a:t>
            </a:r>
          </a:p>
          <a:p>
            <a:endParaRPr lang="en-US" baseline="0" dirty="0"/>
          </a:p>
          <a:p>
            <a:r>
              <a:rPr lang="en-US" baseline="0" dirty="0"/>
              <a:t>This also puts upwards pressure on wages to attract and retain qualified workers. </a:t>
            </a:r>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5</a:t>
            </a:fld>
            <a:endParaRPr lang="en-US"/>
          </a:p>
        </p:txBody>
      </p:sp>
    </p:spTree>
    <p:extLst>
      <p:ext uri="{BB962C8B-B14F-4D97-AF65-F5344CB8AC3E}">
        <p14:creationId xmlns:p14="http://schemas.microsoft.com/office/powerpoint/2010/main" val="148199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of the 28 Workforce Board areas in Texas,</a:t>
            </a:r>
            <a:r>
              <a:rPr lang="en-US" baseline="0" dirty="0"/>
              <a:t> classified by the #1 industry of employment, the industry that employs the most people.  We took this data back to 1990.  To the left you’ll see the 7 big industries color coded.  As we can see in 1990, Manufacturing was the #1 industry of employment in Texas. </a:t>
            </a:r>
          </a:p>
          <a:p>
            <a:r>
              <a:rPr lang="en-US" baseline="0" dirty="0"/>
              <a:t>I’d like for you to focus on three main colors.</a:t>
            </a:r>
          </a:p>
          <a:p>
            <a:pPr marL="171450" indent="-171450">
              <a:buFont typeface="Arial" panose="020B0604020202020204" pitchFamily="34" charset="0"/>
              <a:buChar char="•"/>
            </a:pPr>
            <a:r>
              <a:rPr lang="en-US" baseline="0" dirty="0"/>
              <a:t>Yellow - </a:t>
            </a:r>
            <a:r>
              <a:rPr lang="en-US" baseline="0" dirty="0" err="1"/>
              <a:t>Mfg</a:t>
            </a:r>
            <a:endParaRPr lang="en-US" baseline="0" dirty="0"/>
          </a:p>
          <a:p>
            <a:pPr marL="171450" indent="-171450">
              <a:buFont typeface="Arial" panose="020B0604020202020204" pitchFamily="34" charset="0"/>
              <a:buChar char="•"/>
            </a:pPr>
            <a:r>
              <a:rPr lang="en-US" baseline="0" dirty="0"/>
              <a:t>Navy Blue – Healthcare</a:t>
            </a:r>
          </a:p>
          <a:p>
            <a:pPr marL="171450" indent="-171450">
              <a:buFont typeface="Arial" panose="020B0604020202020204" pitchFamily="34" charset="0"/>
              <a:buChar char="•"/>
            </a:pPr>
            <a:r>
              <a:rPr lang="en-US" baseline="0" dirty="0"/>
              <a:t>Pink – Retail Trade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Let’s see how things change over time.   </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991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can see, the Healthcare industry is by far the fastest growing industry of employment in Texas.  It is actually the #1 industry in 47 of the 50 states</a:t>
            </a:r>
          </a:p>
          <a:p>
            <a:r>
              <a:rPr lang="en-US" baseline="0" dirty="0"/>
              <a:t>(Alaska, Hawaii, Nevada – Hospitality and Tourism is their #1 industry)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9965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due to the demand caused by our aging population. As you can see the majority of the state is now dominated by health care.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Texas industry makeup has not remained constant in the last 27 years, and that’s not really surprising.</a:t>
            </a:r>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4825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you see the industries posting the strongest annualized growth rates are in Mining and Logging (15.2%), which has picked up strong after employment losses in </a:t>
            </a:r>
            <a:r>
              <a:rPr lang="en-US" dirty="0"/>
              <a:t>In 2015 and 2016, when the industry experienced mostly over-the-month declines due to the price of oil dropping over 70 percent.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Education Services (5.7%), and Manufacturing (4.5%).  </a:t>
            </a:r>
          </a:p>
          <a:p>
            <a:endParaRPr lang="en-US" baseline="0" dirty="0"/>
          </a:p>
          <a:p>
            <a:r>
              <a:rPr lang="en-US" baseline="0" dirty="0"/>
              <a:t>Other Services (4.3%)</a:t>
            </a:r>
          </a:p>
          <a:p>
            <a:r>
              <a:rPr lang="en-US" baseline="0" dirty="0"/>
              <a:t>Financial Activities (4.0%)</a:t>
            </a:r>
          </a:p>
          <a:p>
            <a:r>
              <a:rPr lang="en-US" b="1" baseline="0" dirty="0"/>
              <a:t>Construction has good growth at 3.4%. </a:t>
            </a:r>
            <a:endParaRPr lang="en-US" baseline="0" dirty="0"/>
          </a:p>
          <a:p>
            <a:r>
              <a:rPr lang="en-US" baseline="0" dirty="0"/>
              <a:t>Healthcare and Social Assistance (2.0%)</a:t>
            </a:r>
          </a:p>
          <a:p>
            <a:r>
              <a:rPr lang="en-US" baseline="0" dirty="0"/>
              <a:t>Information (-6.5%)</a:t>
            </a:r>
          </a:p>
          <a:p>
            <a:endParaRPr lang="en-US" baseline="0" dirty="0"/>
          </a:p>
        </p:txBody>
      </p:sp>
      <p:sp>
        <p:nvSpPr>
          <p:cNvPr id="4" name="Slide Number Placeholder 3"/>
          <p:cNvSpPr>
            <a:spLocks noGrp="1"/>
          </p:cNvSpPr>
          <p:nvPr>
            <p:ph type="sldNum" sz="quarter" idx="10"/>
          </p:nvPr>
        </p:nvSpPr>
        <p:spPr/>
        <p:txBody>
          <a:bodyPr/>
          <a:lstStyle/>
          <a:p>
            <a:fld id="{FF118C60-C334-4E3E-B9C0-BC89E1ECD9CA}" type="slidenum">
              <a:rPr lang="en-US" smtClean="0"/>
              <a:t>9</a:t>
            </a:fld>
            <a:endParaRPr lang="en-US" dirty="0"/>
          </a:p>
        </p:txBody>
      </p:sp>
    </p:spTree>
    <p:extLst>
      <p:ext uri="{BB962C8B-B14F-4D97-AF65-F5344CB8AC3E}">
        <p14:creationId xmlns:p14="http://schemas.microsoft.com/office/powerpoint/2010/main" val="282809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industry looks like its losing a lot of jobs over the year. This industry employment estimates are often revised significantly during our benchmark period. It is the smallest </a:t>
            </a:r>
            <a:r>
              <a:rPr lang="en-US" dirty="0" err="1"/>
              <a:t>supersector</a:t>
            </a:r>
            <a:r>
              <a:rPr lang="en-US" dirty="0"/>
              <a:t> and the sample size we use to estimate the employment number is very small, so it possibly isn’t losing as much employment as we are seeing here. Retail has been also struggling over the year and has lost jobs annually. </a:t>
            </a:r>
          </a:p>
          <a:p>
            <a:endParaRPr lang="en-US" dirty="0"/>
          </a:p>
        </p:txBody>
      </p:sp>
      <p:sp>
        <p:nvSpPr>
          <p:cNvPr id="4" name="Slide Number Placeholder 3"/>
          <p:cNvSpPr>
            <a:spLocks noGrp="1"/>
          </p:cNvSpPr>
          <p:nvPr>
            <p:ph type="sldNum" sz="quarter" idx="10"/>
          </p:nvPr>
        </p:nvSpPr>
        <p:spPr/>
        <p:txBody>
          <a:bodyPr/>
          <a:lstStyle/>
          <a:p>
            <a:fld id="{FF118C60-C334-4E3E-B9C0-BC89E1ECD9CA}" type="slidenum">
              <a:rPr lang="en-US" smtClean="0"/>
              <a:t>10</a:t>
            </a:fld>
            <a:endParaRPr lang="en-US"/>
          </a:p>
        </p:txBody>
      </p:sp>
    </p:spTree>
    <p:extLst>
      <p:ext uri="{BB962C8B-B14F-4D97-AF65-F5344CB8AC3E}">
        <p14:creationId xmlns:p14="http://schemas.microsoft.com/office/powerpoint/2010/main" val="3733227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7"/>
          <p:cNvSpPr txBox="1">
            <a:spLocks/>
          </p:cNvSpPr>
          <p:nvPr userDrawn="1"/>
        </p:nvSpPr>
        <p:spPr>
          <a:xfrm>
            <a:off x="0" y="6477000"/>
            <a:ext cx="9144003" cy="3219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50" b="1" dirty="0">
                <a:solidFill>
                  <a:srgbClr val="9FDF58"/>
                </a:solidFill>
              </a:rPr>
              <a:t>Labor Market and Career Information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28075"/>
            <a:ext cx="409251" cy="402650"/>
          </a:xfrm>
          <a:prstGeom prst="rect">
            <a:avLst/>
          </a:prstGeom>
        </p:spPr>
      </p:pic>
    </p:spTree>
    <p:extLst>
      <p:ext uri="{BB962C8B-B14F-4D97-AF65-F5344CB8AC3E}">
        <p14:creationId xmlns:p14="http://schemas.microsoft.com/office/powerpoint/2010/main" val="134969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7"/>
          <p:cNvSpPr txBox="1">
            <a:spLocks/>
          </p:cNvSpPr>
          <p:nvPr userDrawn="1"/>
        </p:nvSpPr>
        <p:spPr>
          <a:xfrm>
            <a:off x="0" y="6477000"/>
            <a:ext cx="9144003" cy="3219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50" b="1" dirty="0">
                <a:solidFill>
                  <a:srgbClr val="9FDF58"/>
                </a:solidFill>
              </a:rPr>
              <a:t>Labor Market and Career Information</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178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ooter Placeholder 7"/>
          <p:cNvSpPr txBox="1">
            <a:spLocks/>
          </p:cNvSpPr>
          <p:nvPr userDrawn="1"/>
        </p:nvSpPr>
        <p:spPr>
          <a:xfrm>
            <a:off x="2763449" y="6477000"/>
            <a:ext cx="3617103" cy="3219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b="1">
                <a:solidFill>
                  <a:srgbClr val="9FDF58"/>
                </a:solidFill>
              </a:rPr>
              <a:t>LABOR MARKET AND CAREER INFORMATION</a:t>
            </a:r>
            <a:endParaRPr lang="en-US" sz="1350" b="1" dirty="0">
              <a:solidFill>
                <a:srgbClr val="9FDF58"/>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428075"/>
            <a:ext cx="409251" cy="402650"/>
          </a:xfrm>
          <a:prstGeom prst="rect">
            <a:avLst/>
          </a:prstGeom>
        </p:spPr>
      </p:pic>
    </p:spTree>
    <p:extLst>
      <p:ext uri="{BB962C8B-B14F-4D97-AF65-F5344CB8AC3E}">
        <p14:creationId xmlns:p14="http://schemas.microsoft.com/office/powerpoint/2010/main" val="135666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40"/>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7"/>
          <p:cNvSpPr txBox="1">
            <a:spLocks/>
          </p:cNvSpPr>
          <p:nvPr userDrawn="1"/>
        </p:nvSpPr>
        <p:spPr>
          <a:xfrm>
            <a:off x="0" y="6477000"/>
            <a:ext cx="9144003" cy="3219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50" b="1" dirty="0">
                <a:solidFill>
                  <a:srgbClr val="9FDF58"/>
                </a:solidFill>
              </a:rPr>
              <a:t>Labor Market and Career Information</a:t>
            </a:r>
          </a:p>
        </p:txBody>
      </p:sp>
    </p:spTree>
    <p:extLst>
      <p:ext uri="{BB962C8B-B14F-4D97-AF65-F5344CB8AC3E}">
        <p14:creationId xmlns:p14="http://schemas.microsoft.com/office/powerpoint/2010/main" val="29166885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7"/>
          <p:cNvSpPr txBox="1">
            <a:spLocks/>
          </p:cNvSpPr>
          <p:nvPr userDrawn="1"/>
        </p:nvSpPr>
        <p:spPr>
          <a:xfrm>
            <a:off x="0" y="6477000"/>
            <a:ext cx="9144003" cy="3219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50" b="1" dirty="0">
                <a:solidFill>
                  <a:srgbClr val="9FDF58"/>
                </a:solidFill>
              </a:rPr>
              <a:t>Labor Market and Career Information</a:t>
            </a:r>
          </a:p>
        </p:txBody>
      </p:sp>
    </p:spTree>
    <p:extLst>
      <p:ext uri="{BB962C8B-B14F-4D97-AF65-F5344CB8AC3E}">
        <p14:creationId xmlns:p14="http://schemas.microsoft.com/office/powerpoint/2010/main" val="113955282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8" name="Rectangle 7"/>
          <p:cNvSpPr/>
          <p:nvPr/>
        </p:nvSpPr>
        <p:spPr>
          <a:xfrm>
            <a:off x="2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1A8FAC7-9C65-4B32-A141-AA01109E2E60}" type="slidenum">
              <a:rPr lang="en-US" smtClean="0"/>
              <a:t>‹#›</a:t>
            </a:fld>
            <a:endParaRPr lang="en-US"/>
          </a:p>
        </p:txBody>
      </p:sp>
      <p:sp>
        <p:nvSpPr>
          <p:cNvPr id="11" name="Footer Placeholder 7"/>
          <p:cNvSpPr txBox="1">
            <a:spLocks/>
          </p:cNvSpPr>
          <p:nvPr userDrawn="1"/>
        </p:nvSpPr>
        <p:spPr>
          <a:xfrm>
            <a:off x="3038115" y="6477000"/>
            <a:ext cx="6105888" cy="32199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50" b="1" dirty="0">
                <a:solidFill>
                  <a:srgbClr val="9FDF58"/>
                </a:solidFill>
              </a:rPr>
              <a:t>Labor Market and Career Information</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924" y="3733800"/>
            <a:ext cx="1841586" cy="1811882"/>
          </a:xfrm>
          <a:prstGeom prst="rect">
            <a:avLst/>
          </a:prstGeom>
        </p:spPr>
      </p:pic>
    </p:spTree>
    <p:extLst>
      <p:ext uri="{BB962C8B-B14F-4D97-AF65-F5344CB8AC3E}">
        <p14:creationId xmlns:p14="http://schemas.microsoft.com/office/powerpoint/2010/main" val="793345384"/>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5"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200" y="6428075"/>
            <a:ext cx="409251" cy="402650"/>
          </a:xfrm>
          <a:prstGeom prst="rect">
            <a:avLst/>
          </a:prstGeom>
        </p:spPr>
      </p:pic>
    </p:spTree>
    <p:extLst>
      <p:ext uri="{BB962C8B-B14F-4D97-AF65-F5344CB8AC3E}">
        <p14:creationId xmlns:p14="http://schemas.microsoft.com/office/powerpoint/2010/main" val="449373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86" r:id="rId4"/>
    <p:sldLayoutId id="2147483687" r:id="rId5"/>
    <p:sldLayoutId id="2147483681" r:id="rId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mailto:apprenticeship@twc.state.tx.us" TargetMode="External"/><Relationship Id="rId4" Type="http://schemas.openxmlformats.org/officeDocument/2006/relationships/hyperlink" Target="http://www.mynextmove.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texascaresonline.com/" TargetMode="External"/><Relationship Id="rId7" Type="http://schemas.openxmlformats.org/officeDocument/2006/relationships/hyperlink" Target="http://www.txcrews.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texaswages.com/" TargetMode="External"/><Relationship Id="rId5" Type="http://schemas.openxmlformats.org/officeDocument/2006/relationships/hyperlink" Target="http://autocoder.lmci.state.tx.us/" TargetMode="External"/><Relationship Id="rId4" Type="http://schemas.openxmlformats.org/officeDocument/2006/relationships/hyperlink" Target="http://www.texasrealitycheck.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lmci@twc.state.tx.u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lmci.state.tx.u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lmci.state.tx.us/" TargetMode="External"/><Relationship Id="rId2" Type="http://schemas.openxmlformats.org/officeDocument/2006/relationships/hyperlink" Target="mailto:mariana.vega@twc.state.tx.u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3048000" cy="2682241"/>
          </a:xfrm>
        </p:spPr>
        <p:txBody>
          <a:bodyPr>
            <a:normAutofit/>
          </a:bodyPr>
          <a:lstStyle/>
          <a:p>
            <a:pPr algn="ctr"/>
            <a:r>
              <a:rPr lang="en-US" dirty="0">
                <a:solidFill>
                  <a:srgbClr val="81D228"/>
                </a:solidFill>
                <a:latin typeface="+mn-lt"/>
              </a:rPr>
              <a:t>External Relations Division</a:t>
            </a:r>
            <a:br>
              <a:rPr lang="en-US" dirty="0">
                <a:solidFill>
                  <a:srgbClr val="81D228"/>
                </a:solidFill>
                <a:latin typeface="+mn-lt"/>
              </a:rPr>
            </a:br>
            <a:br>
              <a:rPr lang="en-US" sz="2400" dirty="0">
                <a:solidFill>
                  <a:srgbClr val="81D228"/>
                </a:solidFill>
                <a:latin typeface="+mn-lt"/>
              </a:rPr>
            </a:br>
            <a:r>
              <a:rPr lang="en-US" sz="2400" dirty="0">
                <a:solidFill>
                  <a:srgbClr val="81D228"/>
                </a:solidFill>
                <a:latin typeface="+mn-lt"/>
              </a:rPr>
              <a:t>January 11, 2018</a:t>
            </a:r>
          </a:p>
        </p:txBody>
      </p:sp>
      <p:sp>
        <p:nvSpPr>
          <p:cNvPr id="3" name="Content Placeholder 2"/>
          <p:cNvSpPr>
            <a:spLocks noGrp="1"/>
          </p:cNvSpPr>
          <p:nvPr>
            <p:ph idx="1"/>
          </p:nvPr>
        </p:nvSpPr>
        <p:spPr>
          <a:xfrm>
            <a:off x="3200400" y="1066800"/>
            <a:ext cx="5105400" cy="4267200"/>
          </a:xfrm>
        </p:spPr>
        <p:txBody>
          <a:bodyPr anchor="t">
            <a:normAutofit/>
          </a:bodyPr>
          <a:lstStyle/>
          <a:p>
            <a:r>
              <a:rPr lang="en-US" sz="4400" dirty="0">
                <a:solidFill>
                  <a:srgbClr val="133659"/>
                </a:solidFill>
              </a:rPr>
              <a:t>Labor Market Trends</a:t>
            </a:r>
          </a:p>
          <a:p>
            <a:pPr lvl="0" algn="ctr">
              <a:buClr>
                <a:srgbClr val="00B0F0"/>
              </a:buClr>
            </a:pPr>
            <a:r>
              <a:rPr lang="en-US" sz="4000" dirty="0">
                <a:solidFill>
                  <a:srgbClr val="133659"/>
                </a:solidFill>
              </a:rPr>
              <a:t>Texas</a:t>
            </a:r>
          </a:p>
          <a:p>
            <a:endParaRPr lang="en-US" sz="1800" dirty="0">
              <a:solidFill>
                <a:srgbClr val="133659"/>
              </a:solidFill>
            </a:endParaRPr>
          </a:p>
        </p:txBody>
      </p:sp>
      <p:pic>
        <p:nvPicPr>
          <p:cNvPr id="6" name="Picture 5" descr="Stock photo of man working with data">
            <a:extLst>
              <a:ext uri="{FF2B5EF4-FFF2-40B4-BE49-F238E27FC236}">
                <a16:creationId xmlns:a16="http://schemas.microsoft.com/office/drawing/2014/main" id="{62F6DAD2-AEF2-4913-BC61-C7F85E70FE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2895600"/>
            <a:ext cx="5144222" cy="2740120"/>
          </a:xfrm>
          <a:prstGeom prst="rect">
            <a:avLst/>
          </a:prstGeom>
        </p:spPr>
      </p:pic>
    </p:spTree>
    <p:extLst>
      <p:ext uri="{BB962C8B-B14F-4D97-AF65-F5344CB8AC3E}">
        <p14:creationId xmlns:p14="http://schemas.microsoft.com/office/powerpoint/2010/main" val="30415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941416"/>
            <a:ext cx="8254365" cy="811184"/>
          </a:xfrm>
        </p:spPr>
        <p:txBody>
          <a:bodyPr anchor="ctr">
            <a:normAutofit fontScale="90000"/>
          </a:bodyPr>
          <a:lstStyle/>
          <a:p>
            <a:r>
              <a:rPr lang="en-US" sz="4000" b="1" dirty="0">
                <a:solidFill>
                  <a:schemeClr val="accent2">
                    <a:lumMod val="75000"/>
                  </a:schemeClr>
                </a:solidFill>
              </a:rPr>
              <a:t>Texas Industry Employment</a:t>
            </a:r>
            <a:br>
              <a:rPr lang="en-US" sz="3525" b="1" dirty="0">
                <a:solidFill>
                  <a:schemeClr val="accent2">
                    <a:lumMod val="75000"/>
                  </a:schemeClr>
                </a:solidFill>
              </a:rPr>
            </a:br>
            <a:r>
              <a:rPr lang="en-US" sz="2700" b="1" dirty="0">
                <a:solidFill>
                  <a:schemeClr val="accent2">
                    <a:lumMod val="75000"/>
                  </a:schemeClr>
                </a:solidFill>
              </a:rPr>
              <a:t>(Seasonally Adjusted) November 2017</a:t>
            </a:r>
          </a:p>
        </p:txBody>
      </p:sp>
      <p:graphicFrame>
        <p:nvGraphicFramePr>
          <p:cNvPr id="6" name="Content Placeholder 5" descr="Table showing Texas industry employment for the current month."/>
          <p:cNvGraphicFramePr>
            <a:graphicFrameLocks noGrp="1"/>
          </p:cNvGraphicFramePr>
          <p:nvPr>
            <p:ph idx="1"/>
            <p:extLst>
              <p:ext uri="{D42A27DB-BD31-4B8C-83A1-F6EECF244321}">
                <p14:modId xmlns:p14="http://schemas.microsoft.com/office/powerpoint/2010/main" val="3591243248"/>
              </p:ext>
            </p:extLst>
          </p:nvPr>
        </p:nvGraphicFramePr>
        <p:xfrm>
          <a:off x="822958" y="1828802"/>
          <a:ext cx="7482842" cy="4396603"/>
        </p:xfrm>
        <a:graphic>
          <a:graphicData uri="http://schemas.openxmlformats.org/drawingml/2006/table">
            <a:tbl>
              <a:tblPr firstRow="1" bandRow="1">
                <a:tableStyleId>{5C22544A-7EE6-4342-B048-85BDC9FD1C3A}</a:tableStyleId>
              </a:tblPr>
              <a:tblGrid>
                <a:gridCol w="3878153">
                  <a:extLst>
                    <a:ext uri="{9D8B030D-6E8A-4147-A177-3AD203B41FA5}">
                      <a16:colId xmlns:a16="http://schemas.microsoft.com/office/drawing/2014/main" val="362619882"/>
                    </a:ext>
                  </a:extLst>
                </a:gridCol>
                <a:gridCol w="1013889">
                  <a:extLst>
                    <a:ext uri="{9D8B030D-6E8A-4147-A177-3AD203B41FA5}">
                      <a16:colId xmlns:a16="http://schemas.microsoft.com/office/drawing/2014/main" val="267263553"/>
                    </a:ext>
                  </a:extLst>
                </a:gridCol>
                <a:gridCol w="1447800">
                  <a:extLst>
                    <a:ext uri="{9D8B030D-6E8A-4147-A177-3AD203B41FA5}">
                      <a16:colId xmlns:a16="http://schemas.microsoft.com/office/drawing/2014/main" val="3609969970"/>
                    </a:ext>
                  </a:extLst>
                </a:gridCol>
                <a:gridCol w="1143000">
                  <a:extLst>
                    <a:ext uri="{9D8B030D-6E8A-4147-A177-3AD203B41FA5}">
                      <a16:colId xmlns:a16="http://schemas.microsoft.com/office/drawing/2014/main" val="2215040889"/>
                    </a:ext>
                  </a:extLst>
                </a:gridCol>
              </a:tblGrid>
              <a:tr h="485362">
                <a:tc>
                  <a:txBody>
                    <a:bodyPr/>
                    <a:lstStyle/>
                    <a:p>
                      <a:pPr algn="l" fontAlgn="b"/>
                      <a:r>
                        <a:rPr lang="en-US" sz="1500" b="1" i="0" u="none" strike="noStrike" dirty="0">
                          <a:effectLst/>
                          <a:latin typeface="Calibri"/>
                        </a:rPr>
                        <a:t>  INDUSTRY SECTOR</a:t>
                      </a:r>
                    </a:p>
                  </a:txBody>
                  <a:tcPr marL="7620" marR="7620" marT="7620" marB="0" anchor="ctr"/>
                </a:tc>
                <a:tc>
                  <a:txBody>
                    <a:bodyPr/>
                    <a:lstStyle/>
                    <a:p>
                      <a:pPr algn="ctr" fontAlgn="b"/>
                      <a:r>
                        <a:rPr lang="en-US" sz="1500" b="1" i="0" u="none" strike="noStrike" dirty="0">
                          <a:effectLst/>
                          <a:latin typeface="Calibri"/>
                        </a:rPr>
                        <a:t>Nov 2017*</a:t>
                      </a:r>
                    </a:p>
                  </a:txBody>
                  <a:tcPr marL="7620" marR="7620" marT="7620" marB="0" anchor="ctr"/>
                </a:tc>
                <a:tc>
                  <a:txBody>
                    <a:bodyPr/>
                    <a:lstStyle/>
                    <a:p>
                      <a:pPr algn="ctr" fontAlgn="b"/>
                      <a:r>
                        <a:rPr lang="en-US" sz="1500" b="1" i="0" u="none" strike="noStrike" dirty="0">
                          <a:effectLst/>
                          <a:latin typeface="Calibri"/>
                        </a:rPr>
                        <a:t>Monthly Change</a:t>
                      </a:r>
                    </a:p>
                  </a:txBody>
                  <a:tcPr marL="7620" marR="7620" marT="7620" marB="0" anchor="ctr"/>
                </a:tc>
                <a:tc>
                  <a:txBody>
                    <a:bodyPr/>
                    <a:lstStyle/>
                    <a:p>
                      <a:pPr algn="ctr" fontAlgn="b"/>
                      <a:r>
                        <a:rPr lang="en-US" sz="1500" b="1" i="0" u="none" strike="noStrike" dirty="0">
                          <a:effectLst/>
                          <a:latin typeface="Calibri"/>
                        </a:rPr>
                        <a:t>Yearly Change</a:t>
                      </a:r>
                    </a:p>
                  </a:txBody>
                  <a:tcPr marL="7620" marR="7620" marT="7620" marB="0" anchor="ctr">
                    <a:lnR w="190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536302082"/>
                  </a:ext>
                </a:extLst>
              </a:tr>
              <a:tr h="230073">
                <a:tc>
                  <a:txBody>
                    <a:bodyPr/>
                    <a:lstStyle/>
                    <a:p>
                      <a:pPr algn="l" rtl="0" fontAlgn="b"/>
                      <a:r>
                        <a:rPr lang="en-US" sz="1400" b="1" i="0" u="none" strike="noStrike">
                          <a:solidFill>
                            <a:srgbClr val="000000"/>
                          </a:solidFill>
                          <a:effectLst/>
                          <a:latin typeface="Calibri" panose="020F0502020204030204" pitchFamily="34" charset="0"/>
                        </a:rPr>
                        <a:t>Professional and Business Services </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1,700,600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14,700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56,500</a:t>
                      </a:r>
                    </a:p>
                  </a:txBody>
                  <a:tcPr marL="7620" marT="7620" marB="0" anchor="b"/>
                </a:tc>
                <a:extLst>
                  <a:ext uri="{0D108BD9-81ED-4DB2-BD59-A6C34878D82A}">
                    <a16:rowId xmlns:a16="http://schemas.microsoft.com/office/drawing/2014/main" val="3273276393"/>
                  </a:ext>
                </a:extLst>
              </a:tr>
              <a:tr h="230073">
                <a:tc>
                  <a:txBody>
                    <a:bodyPr/>
                    <a:lstStyle/>
                    <a:p>
                      <a:pPr algn="l" rtl="0" fontAlgn="b"/>
                      <a:r>
                        <a:rPr lang="en-US" sz="1400" b="1" i="0" u="none" strike="noStrike">
                          <a:solidFill>
                            <a:srgbClr val="000000"/>
                          </a:solidFill>
                          <a:effectLst/>
                          <a:latin typeface="Calibri" panose="020F0502020204030204" pitchFamily="34" charset="0"/>
                        </a:rPr>
                        <a:t>Leisure and Hospitality</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1,348,500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8000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38,400</a:t>
                      </a:r>
                    </a:p>
                  </a:txBody>
                  <a:tcPr marL="7620" marT="7620" marB="0" anchor="b"/>
                </a:tc>
                <a:extLst>
                  <a:ext uri="{0D108BD9-81ED-4DB2-BD59-A6C34878D82A}">
                    <a16:rowId xmlns:a16="http://schemas.microsoft.com/office/drawing/2014/main" val="1771969905"/>
                  </a:ext>
                </a:extLst>
              </a:tr>
              <a:tr h="230073">
                <a:tc>
                  <a:txBody>
                    <a:bodyPr/>
                    <a:lstStyle/>
                    <a:p>
                      <a:pPr algn="l" rtl="0" fontAlgn="b"/>
                      <a:r>
                        <a:rPr lang="en-US" sz="1400" b="1" i="0" u="none" strike="noStrike">
                          <a:solidFill>
                            <a:srgbClr val="000000"/>
                          </a:solidFill>
                          <a:effectLst/>
                          <a:latin typeface="Calibri" panose="020F0502020204030204" pitchFamily="34" charset="0"/>
                        </a:rPr>
                        <a:t>Manufacturing</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879,400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2,700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38,100</a:t>
                      </a:r>
                    </a:p>
                  </a:txBody>
                  <a:tcPr marL="7620" marT="7620" marB="0" anchor="b"/>
                </a:tc>
                <a:extLst>
                  <a:ext uri="{0D108BD9-81ED-4DB2-BD59-A6C34878D82A}">
                    <a16:rowId xmlns:a16="http://schemas.microsoft.com/office/drawing/2014/main" val="3516267545"/>
                  </a:ext>
                </a:extLst>
              </a:tr>
              <a:tr h="230073">
                <a:tc>
                  <a:txBody>
                    <a:bodyPr/>
                    <a:lstStyle/>
                    <a:p>
                      <a:pPr algn="l" rtl="0" fontAlgn="b"/>
                      <a:r>
                        <a:rPr lang="en-US" sz="1400" b="1" i="0" u="none" strike="noStrike">
                          <a:solidFill>
                            <a:srgbClr val="000000"/>
                          </a:solidFill>
                          <a:effectLst/>
                          <a:latin typeface="Calibri" panose="020F0502020204030204" pitchFamily="34" charset="0"/>
                        </a:rPr>
                        <a:t>Government</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1,973,500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2,500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36,000</a:t>
                      </a:r>
                    </a:p>
                  </a:txBody>
                  <a:tcPr marL="7620" marT="7620" marB="0" anchor="b"/>
                </a:tc>
                <a:extLst>
                  <a:ext uri="{0D108BD9-81ED-4DB2-BD59-A6C34878D82A}">
                    <a16:rowId xmlns:a16="http://schemas.microsoft.com/office/drawing/2014/main" val="2847689844"/>
                  </a:ext>
                </a:extLst>
              </a:tr>
              <a:tr h="230073">
                <a:tc>
                  <a:txBody>
                    <a:bodyPr/>
                    <a:lstStyle/>
                    <a:p>
                      <a:pPr algn="l" rtl="0" fontAlgn="b"/>
                      <a:r>
                        <a:rPr lang="en-US" sz="1400" b="1" i="0" u="none" strike="noStrike">
                          <a:solidFill>
                            <a:srgbClr val="000000"/>
                          </a:solidFill>
                          <a:effectLst/>
                          <a:latin typeface="Calibri" panose="020F0502020204030204" pitchFamily="34" charset="0"/>
                        </a:rPr>
                        <a:t>Mining and Logging</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248,900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1,300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32,800</a:t>
                      </a:r>
                    </a:p>
                  </a:txBody>
                  <a:tcPr marL="7620" marT="7620" marB="0" anchor="b"/>
                </a:tc>
                <a:extLst>
                  <a:ext uri="{0D108BD9-81ED-4DB2-BD59-A6C34878D82A}">
                    <a16:rowId xmlns:a16="http://schemas.microsoft.com/office/drawing/2014/main" val="1859761988"/>
                  </a:ext>
                </a:extLst>
              </a:tr>
              <a:tr h="230073">
                <a:tc>
                  <a:txBody>
                    <a:bodyPr/>
                    <a:lstStyle/>
                    <a:p>
                      <a:pPr algn="l" rtl="0" fontAlgn="b"/>
                      <a:r>
                        <a:rPr lang="en-US" sz="1400" b="1" i="0" u="none" strike="noStrike">
                          <a:solidFill>
                            <a:srgbClr val="000000"/>
                          </a:solidFill>
                          <a:effectLst/>
                          <a:latin typeface="Calibri" panose="020F0502020204030204" pitchFamily="34" charset="0"/>
                        </a:rPr>
                        <a:t>Financial Activities </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768,300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3100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29,400</a:t>
                      </a:r>
                    </a:p>
                  </a:txBody>
                  <a:tcPr marL="7620" marT="7620" marB="0" anchor="b"/>
                </a:tc>
                <a:extLst>
                  <a:ext uri="{0D108BD9-81ED-4DB2-BD59-A6C34878D82A}">
                    <a16:rowId xmlns:a16="http://schemas.microsoft.com/office/drawing/2014/main" val="1883563791"/>
                  </a:ext>
                </a:extLst>
              </a:tr>
              <a:tr h="230073">
                <a:tc>
                  <a:txBody>
                    <a:bodyPr/>
                    <a:lstStyle/>
                    <a:p>
                      <a:pPr algn="l" rtl="0" fontAlgn="b"/>
                      <a:r>
                        <a:rPr lang="en-US" sz="1400" b="1" i="0" u="none" strike="noStrike">
                          <a:solidFill>
                            <a:srgbClr val="000000"/>
                          </a:solidFill>
                          <a:effectLst/>
                          <a:latin typeface="Calibri" panose="020F0502020204030204" pitchFamily="34" charset="0"/>
                        </a:rPr>
                        <a:t>Health Care and Social Assistance</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1,483,400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6700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29,200</a:t>
                      </a:r>
                    </a:p>
                  </a:txBody>
                  <a:tcPr marL="7620" marT="7620" marB="0" anchor="b"/>
                </a:tc>
                <a:extLst>
                  <a:ext uri="{0D108BD9-81ED-4DB2-BD59-A6C34878D82A}">
                    <a16:rowId xmlns:a16="http://schemas.microsoft.com/office/drawing/2014/main" val="3006752735"/>
                  </a:ext>
                </a:extLst>
              </a:tr>
              <a:tr h="230073">
                <a:tc>
                  <a:txBody>
                    <a:bodyPr/>
                    <a:lstStyle/>
                    <a:p>
                      <a:pPr algn="l" rtl="0" fontAlgn="b"/>
                      <a:r>
                        <a:rPr lang="en-US" sz="1400" b="1" i="0" u="none" strike="noStrike">
                          <a:solidFill>
                            <a:srgbClr val="000000"/>
                          </a:solidFill>
                          <a:effectLst/>
                          <a:latin typeface="Calibri" panose="020F0502020204030204" pitchFamily="34" charset="0"/>
                        </a:rPr>
                        <a:t>Local Government</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1,354,900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1,600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26,800</a:t>
                      </a:r>
                    </a:p>
                  </a:txBody>
                  <a:tcPr marL="7620" marT="7620" marB="0" anchor="b"/>
                </a:tc>
                <a:extLst>
                  <a:ext uri="{0D108BD9-81ED-4DB2-BD59-A6C34878D82A}">
                    <a16:rowId xmlns:a16="http://schemas.microsoft.com/office/drawing/2014/main" val="4293767654"/>
                  </a:ext>
                </a:extLst>
              </a:tr>
              <a:tr h="230073">
                <a:tc>
                  <a:txBody>
                    <a:bodyPr/>
                    <a:lstStyle/>
                    <a:p>
                      <a:pPr algn="l" rtl="0" fontAlgn="b"/>
                      <a:r>
                        <a:rPr lang="en-US" sz="1400" b="1" i="0" u="none" strike="noStrike">
                          <a:solidFill>
                            <a:srgbClr val="000000"/>
                          </a:solidFill>
                          <a:effectLst/>
                          <a:latin typeface="Calibri" panose="020F0502020204030204" pitchFamily="34" charset="0"/>
                        </a:rPr>
                        <a:t>Construction</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729,400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8,200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23,900</a:t>
                      </a:r>
                    </a:p>
                  </a:txBody>
                  <a:tcPr marL="7620" marT="7620" marB="0" anchor="b"/>
                </a:tc>
                <a:extLst>
                  <a:ext uri="{0D108BD9-81ED-4DB2-BD59-A6C34878D82A}">
                    <a16:rowId xmlns:a16="http://schemas.microsoft.com/office/drawing/2014/main" val="304863988"/>
                  </a:ext>
                </a:extLst>
              </a:tr>
              <a:tr h="230073">
                <a:tc>
                  <a:txBody>
                    <a:bodyPr/>
                    <a:lstStyle/>
                    <a:p>
                      <a:pPr algn="l" rtl="0" fontAlgn="b"/>
                      <a:r>
                        <a:rPr lang="en-US" sz="1400" b="1" i="0" u="none" strike="noStrike">
                          <a:solidFill>
                            <a:srgbClr val="000000"/>
                          </a:solidFill>
                          <a:effectLst/>
                          <a:latin typeface="Calibri" panose="020F0502020204030204" pitchFamily="34" charset="0"/>
                        </a:rPr>
                        <a:t>Other Services</a:t>
                      </a:r>
                    </a:p>
                  </a:txBody>
                  <a:tcPr marR="7620" marT="7620" marB="0" anchor="b">
                    <a:solidFill>
                      <a:srgbClr val="E7F2FC"/>
                    </a:solidFill>
                  </a:tcPr>
                </a:tc>
                <a:tc>
                  <a:txBody>
                    <a:bodyPr/>
                    <a:lstStyle/>
                    <a:p>
                      <a:pPr algn="r" rtl="0" fontAlgn="b"/>
                      <a:r>
                        <a:rPr lang="en-US" sz="1400" b="0" i="0" u="none" strike="noStrike">
                          <a:solidFill>
                            <a:srgbClr val="000000"/>
                          </a:solidFill>
                          <a:effectLst/>
                          <a:latin typeface="Calibri" panose="020F0502020204030204" pitchFamily="34" charset="0"/>
                        </a:rPr>
                        <a:t>447,800</a:t>
                      </a:r>
                    </a:p>
                  </a:txBody>
                  <a:tcPr marL="7620" marT="7620" marB="0" anchor="b">
                    <a:solidFill>
                      <a:srgbClr val="E7F2FC"/>
                    </a:solidFill>
                  </a:tcPr>
                </a:tc>
                <a:tc>
                  <a:txBody>
                    <a:bodyPr/>
                    <a:lstStyle/>
                    <a:p>
                      <a:pPr algn="r" rtl="0" fontAlgn="b"/>
                      <a:r>
                        <a:rPr lang="en-US" sz="1400" b="0" i="0" u="none" strike="noStrike">
                          <a:solidFill>
                            <a:srgbClr val="000000"/>
                          </a:solidFill>
                          <a:effectLst/>
                          <a:latin typeface="Calibri" panose="020F0502020204030204" pitchFamily="34" charset="0"/>
                        </a:rPr>
                        <a:t>-800</a:t>
                      </a:r>
                    </a:p>
                  </a:txBody>
                  <a:tcPr marL="7620" marT="7620" marB="0" anchor="b">
                    <a:solidFill>
                      <a:srgbClr val="E7F2FC"/>
                    </a:solidFill>
                  </a:tcPr>
                </a:tc>
                <a:tc>
                  <a:txBody>
                    <a:bodyPr/>
                    <a:lstStyle/>
                    <a:p>
                      <a:pPr algn="r" rtl="0" fontAlgn="b"/>
                      <a:r>
                        <a:rPr lang="en-US" sz="1400" b="0" i="0" u="none" strike="noStrike">
                          <a:solidFill>
                            <a:srgbClr val="000000"/>
                          </a:solidFill>
                          <a:effectLst/>
                          <a:latin typeface="Calibri" panose="020F0502020204030204" pitchFamily="34" charset="0"/>
                        </a:rPr>
                        <a:t>18,500</a:t>
                      </a:r>
                    </a:p>
                  </a:txBody>
                  <a:tcPr marL="7620" marT="7620" marB="0" anchor="b">
                    <a:solidFill>
                      <a:srgbClr val="E7F2FC"/>
                    </a:solidFill>
                  </a:tcPr>
                </a:tc>
                <a:extLst>
                  <a:ext uri="{0D108BD9-81ED-4DB2-BD59-A6C34878D82A}">
                    <a16:rowId xmlns:a16="http://schemas.microsoft.com/office/drawing/2014/main" val="2381374396"/>
                  </a:ext>
                </a:extLst>
              </a:tr>
              <a:tr h="230073">
                <a:tc>
                  <a:txBody>
                    <a:bodyPr/>
                    <a:lstStyle/>
                    <a:p>
                      <a:pPr algn="l" rtl="0" fontAlgn="b"/>
                      <a:r>
                        <a:rPr lang="en-US" sz="1400" b="1" i="0" u="none" strike="noStrike">
                          <a:solidFill>
                            <a:srgbClr val="000000"/>
                          </a:solidFill>
                          <a:effectLst/>
                          <a:latin typeface="Calibri" panose="020F0502020204030204" pitchFamily="34" charset="0"/>
                        </a:rPr>
                        <a:t>Trans., Warehousing, &amp; Utilities</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546,900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2,500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14,500</a:t>
                      </a:r>
                    </a:p>
                  </a:txBody>
                  <a:tcPr marL="7620" marT="7620" marB="0" anchor="b"/>
                </a:tc>
                <a:extLst>
                  <a:ext uri="{0D108BD9-81ED-4DB2-BD59-A6C34878D82A}">
                    <a16:rowId xmlns:a16="http://schemas.microsoft.com/office/drawing/2014/main" val="1687144597"/>
                  </a:ext>
                </a:extLst>
              </a:tr>
              <a:tr h="230073">
                <a:tc>
                  <a:txBody>
                    <a:bodyPr/>
                    <a:lstStyle/>
                    <a:p>
                      <a:pPr algn="l" rtl="0" fontAlgn="b"/>
                      <a:r>
                        <a:rPr lang="en-US" sz="1400" b="1" i="0" u="none" strike="noStrike">
                          <a:solidFill>
                            <a:srgbClr val="000000"/>
                          </a:solidFill>
                          <a:effectLst/>
                          <a:latin typeface="Calibri" panose="020F0502020204030204" pitchFamily="34" charset="0"/>
                        </a:rPr>
                        <a:t>Educational Services</a:t>
                      </a:r>
                    </a:p>
                  </a:txBody>
                  <a:tcPr marR="7620" marT="7620" marB="0" anchor="b">
                    <a:solidFill>
                      <a:srgbClr val="E7F2FC"/>
                    </a:solidFill>
                  </a:tcPr>
                </a:tc>
                <a:tc>
                  <a:txBody>
                    <a:bodyPr/>
                    <a:lstStyle/>
                    <a:p>
                      <a:pPr algn="r" rtl="0" fontAlgn="b"/>
                      <a:r>
                        <a:rPr lang="en-US" sz="1400" b="0" i="0" u="none" strike="noStrike">
                          <a:solidFill>
                            <a:srgbClr val="000000"/>
                          </a:solidFill>
                          <a:effectLst/>
                          <a:latin typeface="Calibri" panose="020F0502020204030204" pitchFamily="34" charset="0"/>
                        </a:rPr>
                        <a:t>208,800</a:t>
                      </a:r>
                    </a:p>
                  </a:txBody>
                  <a:tcPr marL="7620" marT="7620" marB="0" anchor="b">
                    <a:solidFill>
                      <a:srgbClr val="E7F2FC"/>
                    </a:solidFill>
                  </a:tcPr>
                </a:tc>
                <a:tc>
                  <a:txBody>
                    <a:bodyPr/>
                    <a:lstStyle/>
                    <a:p>
                      <a:pPr algn="r" rtl="0" fontAlgn="b"/>
                      <a:r>
                        <a:rPr lang="en-US" sz="1400" b="0" i="0" u="none" strike="noStrike">
                          <a:solidFill>
                            <a:srgbClr val="000000"/>
                          </a:solidFill>
                          <a:effectLst/>
                          <a:latin typeface="Calibri" panose="020F0502020204030204" pitchFamily="34" charset="0"/>
                        </a:rPr>
                        <a:t>1,500</a:t>
                      </a:r>
                    </a:p>
                  </a:txBody>
                  <a:tcPr marL="7620" marT="7620" marB="0" anchor="b">
                    <a:solidFill>
                      <a:srgbClr val="E7F2FC"/>
                    </a:solidFill>
                  </a:tcPr>
                </a:tc>
                <a:tc>
                  <a:txBody>
                    <a:bodyPr/>
                    <a:lstStyle/>
                    <a:p>
                      <a:pPr algn="r" rtl="0" fontAlgn="b"/>
                      <a:r>
                        <a:rPr lang="en-US" sz="1400" b="0" i="0" u="none" strike="noStrike">
                          <a:solidFill>
                            <a:srgbClr val="000000"/>
                          </a:solidFill>
                          <a:effectLst/>
                          <a:latin typeface="Calibri" panose="020F0502020204030204" pitchFamily="34" charset="0"/>
                        </a:rPr>
                        <a:t>11,200</a:t>
                      </a:r>
                    </a:p>
                  </a:txBody>
                  <a:tcPr marL="7620" marT="7620" marB="0" anchor="b">
                    <a:solidFill>
                      <a:srgbClr val="E7F2FC"/>
                    </a:solidFill>
                  </a:tcPr>
                </a:tc>
                <a:extLst>
                  <a:ext uri="{0D108BD9-81ED-4DB2-BD59-A6C34878D82A}">
                    <a16:rowId xmlns:a16="http://schemas.microsoft.com/office/drawing/2014/main" val="475834287"/>
                  </a:ext>
                </a:extLst>
              </a:tr>
              <a:tr h="230073">
                <a:tc>
                  <a:txBody>
                    <a:bodyPr/>
                    <a:lstStyle/>
                    <a:p>
                      <a:pPr algn="l" rtl="0" fontAlgn="b"/>
                      <a:r>
                        <a:rPr lang="en-US" sz="1400" b="1" i="0" u="none" strike="noStrike">
                          <a:solidFill>
                            <a:srgbClr val="000000"/>
                          </a:solidFill>
                          <a:effectLst/>
                          <a:latin typeface="Calibri" panose="020F0502020204030204" pitchFamily="34" charset="0"/>
                        </a:rPr>
                        <a:t>Retail Trade</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1,330,100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6300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9,900</a:t>
                      </a:r>
                    </a:p>
                  </a:txBody>
                  <a:tcPr marL="7620" marT="7620" marB="0" anchor="b"/>
                </a:tc>
                <a:extLst>
                  <a:ext uri="{0D108BD9-81ED-4DB2-BD59-A6C34878D82A}">
                    <a16:rowId xmlns:a16="http://schemas.microsoft.com/office/drawing/2014/main" val="3002500148"/>
                  </a:ext>
                </a:extLst>
              </a:tr>
              <a:tr h="230073">
                <a:tc>
                  <a:txBody>
                    <a:bodyPr/>
                    <a:lstStyle/>
                    <a:p>
                      <a:pPr algn="l" rtl="0" fontAlgn="b"/>
                      <a:r>
                        <a:rPr lang="en-US" sz="1400" b="1" i="0" u="none" strike="noStrike">
                          <a:solidFill>
                            <a:srgbClr val="000000"/>
                          </a:solidFill>
                          <a:effectLst/>
                          <a:latin typeface="Calibri" panose="020F0502020204030204" pitchFamily="34" charset="0"/>
                        </a:rPr>
                        <a:t>State Government</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415,600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400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6,000</a:t>
                      </a:r>
                    </a:p>
                  </a:txBody>
                  <a:tcPr marL="7620" marT="7620" marB="0" anchor="b"/>
                </a:tc>
                <a:extLst>
                  <a:ext uri="{0D108BD9-81ED-4DB2-BD59-A6C34878D82A}">
                    <a16:rowId xmlns:a16="http://schemas.microsoft.com/office/drawing/2014/main" val="728716095"/>
                  </a:ext>
                </a:extLst>
              </a:tr>
              <a:tr h="230073">
                <a:tc>
                  <a:txBody>
                    <a:bodyPr/>
                    <a:lstStyle/>
                    <a:p>
                      <a:pPr algn="l" rtl="0" fontAlgn="b"/>
                      <a:r>
                        <a:rPr lang="en-US" sz="1400" b="1" i="0" u="none" strike="noStrike" dirty="0">
                          <a:solidFill>
                            <a:srgbClr val="000000"/>
                          </a:solidFill>
                          <a:effectLst/>
                          <a:latin typeface="Calibri" panose="020F0502020204030204" pitchFamily="34" charset="0"/>
                        </a:rPr>
                        <a:t>Wholesale Trade</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591,400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-600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5,300</a:t>
                      </a:r>
                    </a:p>
                  </a:txBody>
                  <a:tcPr marL="7620" marT="7620" marB="0" anchor="b"/>
                </a:tc>
                <a:extLst>
                  <a:ext uri="{0D108BD9-81ED-4DB2-BD59-A6C34878D82A}">
                    <a16:rowId xmlns:a16="http://schemas.microsoft.com/office/drawing/2014/main" val="3682397507"/>
                  </a:ext>
                </a:extLst>
              </a:tr>
              <a:tr h="230073">
                <a:tc>
                  <a:txBody>
                    <a:bodyPr/>
                    <a:lstStyle/>
                    <a:p>
                      <a:pPr algn="l" rtl="0" fontAlgn="b"/>
                      <a:r>
                        <a:rPr lang="en-US" sz="1400" b="1" i="0" u="none" strike="noStrike">
                          <a:solidFill>
                            <a:srgbClr val="000000"/>
                          </a:solidFill>
                          <a:effectLst/>
                          <a:latin typeface="Calibri" panose="020F0502020204030204" pitchFamily="34" charset="0"/>
                        </a:rPr>
                        <a:t>Federal Government</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203,000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500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3,200</a:t>
                      </a:r>
                    </a:p>
                  </a:txBody>
                  <a:tcPr marL="7620" marT="7620" marB="0" anchor="b"/>
                </a:tc>
                <a:extLst>
                  <a:ext uri="{0D108BD9-81ED-4DB2-BD59-A6C34878D82A}">
                    <a16:rowId xmlns:a16="http://schemas.microsoft.com/office/drawing/2014/main" val="163880192"/>
                  </a:ext>
                </a:extLst>
              </a:tr>
              <a:tr h="230073">
                <a:tc>
                  <a:txBody>
                    <a:bodyPr/>
                    <a:lstStyle/>
                    <a:p>
                      <a:pPr algn="l" rtl="0" fontAlgn="b"/>
                      <a:r>
                        <a:rPr lang="en-US" sz="1400" b="1" i="0" u="none" strike="noStrike">
                          <a:solidFill>
                            <a:srgbClr val="000000"/>
                          </a:solidFill>
                          <a:effectLst/>
                          <a:latin typeface="Calibri" panose="020F0502020204030204" pitchFamily="34" charset="0"/>
                        </a:rPr>
                        <a:t>Information</a:t>
                      </a:r>
                    </a:p>
                  </a:txBody>
                  <a:tcPr marR="7620" marT="7620" marB="0" anchor="b"/>
                </a:tc>
                <a:tc>
                  <a:txBody>
                    <a:bodyPr/>
                    <a:lstStyle/>
                    <a:p>
                      <a:pPr algn="r" rtl="0" fontAlgn="b"/>
                      <a:r>
                        <a:rPr lang="en-US" sz="1400" b="0" i="0" u="none" strike="noStrike">
                          <a:solidFill>
                            <a:srgbClr val="000000"/>
                          </a:solidFill>
                          <a:effectLst/>
                          <a:latin typeface="Calibri" panose="020F0502020204030204" pitchFamily="34" charset="0"/>
                        </a:rPr>
                        <a:t>188,200</a:t>
                      </a:r>
                    </a:p>
                  </a:txBody>
                  <a:tcPr marL="7620" marT="7620" marB="0" anchor="b"/>
                </a:tc>
                <a:tc>
                  <a:txBody>
                    <a:bodyPr/>
                    <a:lstStyle/>
                    <a:p>
                      <a:pPr algn="r" rtl="0" fontAlgn="b"/>
                      <a:r>
                        <a:rPr lang="en-US" sz="1400" b="0" i="0" u="none" strike="noStrike">
                          <a:solidFill>
                            <a:srgbClr val="000000"/>
                          </a:solidFill>
                          <a:effectLst/>
                          <a:latin typeface="Calibri" panose="020F0502020204030204" pitchFamily="34" charset="0"/>
                        </a:rPr>
                        <a:t>-1,600</a:t>
                      </a:r>
                    </a:p>
                  </a:txBody>
                  <a:tcPr marL="7620" marT="7620" marB="0" anchor="b"/>
                </a:tc>
                <a:tc>
                  <a:txBody>
                    <a:bodyPr/>
                    <a:lstStyle/>
                    <a:p>
                      <a:pPr algn="r" rtl="0" fontAlgn="b"/>
                      <a:r>
                        <a:rPr lang="en-US" sz="1400" b="0" i="0" u="none" strike="noStrike" dirty="0">
                          <a:solidFill>
                            <a:srgbClr val="000000"/>
                          </a:solidFill>
                          <a:effectLst/>
                          <a:latin typeface="Calibri" panose="020F0502020204030204" pitchFamily="34" charset="0"/>
                        </a:rPr>
                        <a:t>-13,100</a:t>
                      </a:r>
                    </a:p>
                  </a:txBody>
                  <a:tcPr marL="7620" marT="7620" marB="0" anchor="b"/>
                </a:tc>
                <a:extLst>
                  <a:ext uri="{0D108BD9-81ED-4DB2-BD59-A6C34878D82A}">
                    <a16:rowId xmlns:a16="http://schemas.microsoft.com/office/drawing/2014/main" val="1520845024"/>
                  </a:ext>
                </a:extLst>
              </a:tr>
            </a:tbl>
          </a:graphicData>
        </a:graphic>
      </p:graphicFrame>
    </p:spTree>
    <p:extLst>
      <p:ext uri="{BB962C8B-B14F-4D97-AF65-F5344CB8AC3E}">
        <p14:creationId xmlns:p14="http://schemas.microsoft.com/office/powerpoint/2010/main" val="105407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457200"/>
            <a:ext cx="7543800" cy="3566160"/>
          </a:xfrm>
        </p:spPr>
        <p:txBody>
          <a:bodyPr/>
          <a:lstStyle/>
          <a:p>
            <a:r>
              <a:rPr lang="en-US" dirty="0"/>
              <a:t>Industry and Occupational</a:t>
            </a:r>
            <a:br>
              <a:rPr lang="en-US" dirty="0"/>
            </a:br>
            <a:r>
              <a:rPr lang="en-US" dirty="0"/>
              <a:t>Projections</a:t>
            </a:r>
          </a:p>
        </p:txBody>
      </p:sp>
    </p:spTree>
    <p:extLst>
      <p:ext uri="{BB962C8B-B14F-4D97-AF65-F5344CB8AC3E}">
        <p14:creationId xmlns:p14="http://schemas.microsoft.com/office/powerpoint/2010/main" val="4268246285"/>
      </p:ext>
    </p:extLst>
  </p:cSld>
  <p:clrMapOvr>
    <a:masterClrMapping/>
  </p:clrMapOvr>
  <mc:AlternateContent xmlns:mc="http://schemas.openxmlformats.org/markup-compatibility/2006" xmlns:p14="http://schemas.microsoft.com/office/powerpoint/2010/main">
    <mc:Choice Requires="p14">
      <p:transition spd="slow" p14:dur="8000" advTm="8000"/>
    </mc:Choice>
    <mc:Fallback xmlns="">
      <p:transition spd="slow"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22960" y="914400"/>
            <a:ext cx="7543800" cy="822961"/>
          </a:xfrm>
        </p:spPr>
        <p:txBody>
          <a:bodyPr anchor="ctr">
            <a:noAutofit/>
          </a:bodyPr>
          <a:lstStyle/>
          <a:p>
            <a:r>
              <a:rPr lang="en-US" sz="3600" b="1" dirty="0">
                <a:solidFill>
                  <a:schemeClr val="accent2">
                    <a:lumMod val="75000"/>
                  </a:schemeClr>
                </a:solidFill>
              </a:rPr>
              <a:t>Employment Growth by Industry Sector</a:t>
            </a:r>
            <a:br>
              <a:rPr lang="en-US" sz="2800" b="1" dirty="0">
                <a:solidFill>
                  <a:schemeClr val="accent2">
                    <a:lumMod val="75000"/>
                  </a:schemeClr>
                </a:solidFill>
              </a:rPr>
            </a:br>
            <a:r>
              <a:rPr lang="en-US" sz="2800" b="1" dirty="0">
                <a:solidFill>
                  <a:schemeClr val="accent2">
                    <a:lumMod val="75000"/>
                  </a:schemeClr>
                </a:solidFill>
              </a:rPr>
              <a:t>Texas: </a:t>
            </a:r>
            <a:r>
              <a:rPr lang="en-US" sz="2400" b="1" dirty="0">
                <a:solidFill>
                  <a:schemeClr val="accent2">
                    <a:lumMod val="75000"/>
                  </a:schemeClr>
                </a:solidFill>
              </a:rPr>
              <a:t>2014-2024</a:t>
            </a:r>
            <a:endParaRPr lang="en-US" sz="3300" b="1" dirty="0">
              <a:solidFill>
                <a:schemeClr val="accent2">
                  <a:lumMod val="75000"/>
                </a:schemeClr>
              </a:solidFill>
            </a:endParaRPr>
          </a:p>
        </p:txBody>
      </p:sp>
      <p:graphicFrame>
        <p:nvGraphicFramePr>
          <p:cNvPr id="8" name="Object 2"/>
          <p:cNvGraphicFramePr>
            <a:graphicFrameLocks noGrp="1" noChangeAspect="1"/>
          </p:cNvGraphicFramePr>
          <p:nvPr>
            <p:ph idx="1"/>
            <p:extLst>
              <p:ext uri="{D42A27DB-BD31-4B8C-83A1-F6EECF244321}">
                <p14:modId xmlns:p14="http://schemas.microsoft.com/office/powerpoint/2010/main" val="1674905421"/>
              </p:ext>
            </p:extLst>
          </p:nvPr>
        </p:nvGraphicFramePr>
        <p:xfrm>
          <a:off x="238648" y="1843701"/>
          <a:ext cx="8686799"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114800" y="5634746"/>
            <a:ext cx="1752601" cy="58840"/>
          </a:xfrm>
          <a:prstGeom prst="rect">
            <a:avLst/>
          </a:prstGeom>
          <a:noFill/>
        </p:spPr>
        <p:txBody>
          <a:bodyPr wrap="square" lIns="9144" tIns="9144" rIns="9144" bIns="9144" rtlCol="0">
            <a:spAutoFit/>
          </a:bodyPr>
          <a:lstStyle/>
          <a:p>
            <a:r>
              <a:rPr lang="en-US" sz="1200" dirty="0">
                <a:solidFill>
                  <a:schemeClr val="tx2"/>
                </a:solidFill>
              </a:rPr>
              <a:t>Natural Resources &amp; Mining</a:t>
            </a:r>
          </a:p>
        </p:txBody>
      </p:sp>
      <p:grpSp>
        <p:nvGrpSpPr>
          <p:cNvPr id="10" name="Group 9"/>
          <p:cNvGrpSpPr>
            <a:grpSpLocks/>
          </p:cNvGrpSpPr>
          <p:nvPr/>
        </p:nvGrpSpPr>
        <p:grpSpPr bwMode="auto">
          <a:xfrm>
            <a:off x="7239000" y="4343400"/>
            <a:ext cx="1523412" cy="581025"/>
            <a:chOff x="3697" y="3081"/>
            <a:chExt cx="1122" cy="366"/>
          </a:xfrm>
        </p:grpSpPr>
        <p:sp>
          <p:nvSpPr>
            <p:cNvPr id="11" name="AutoShape 6"/>
            <p:cNvSpPr>
              <a:spLocks noChangeArrowheads="1"/>
            </p:cNvSpPr>
            <p:nvPr/>
          </p:nvSpPr>
          <p:spPr bwMode="auto">
            <a:xfrm rot="13500000">
              <a:off x="3709" y="3073"/>
              <a:ext cx="144" cy="168"/>
            </a:xfrm>
            <a:prstGeom prst="diamond">
              <a:avLst/>
            </a:prstGeom>
            <a:solidFill>
              <a:srgbClr val="133659"/>
            </a:solidFill>
            <a:ln w="3175">
              <a:noFill/>
              <a:miter lim="800000"/>
              <a:headEnd/>
              <a:tailEnd/>
            </a:ln>
            <a:effectLst>
              <a:outerShdw blurRad="50800" dist="38100" dir="2700000" algn="tl" rotWithShape="0">
                <a:prstClr val="black">
                  <a:alpha val="40000"/>
                </a:prstClr>
              </a:outerShdw>
            </a:effectLst>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0" hangingPunct="0">
                <a:spcBef>
                  <a:spcPct val="20000"/>
                </a:spcBef>
                <a:buClr>
                  <a:srgbClr val="FF0000"/>
                </a:buClr>
              </a:pPr>
              <a:endParaRPr lang="en-US" sz="1200" dirty="0">
                <a:solidFill>
                  <a:schemeClr val="tx2"/>
                </a:solidFill>
                <a:latin typeface="+mn-lt"/>
              </a:endParaRPr>
            </a:p>
          </p:txBody>
        </p:sp>
        <p:sp>
          <p:nvSpPr>
            <p:cNvPr id="12" name="AutoShape 7"/>
            <p:cNvSpPr>
              <a:spLocks noChangeArrowheads="1"/>
            </p:cNvSpPr>
            <p:nvPr/>
          </p:nvSpPr>
          <p:spPr bwMode="auto">
            <a:xfrm rot="13500000">
              <a:off x="3711" y="3265"/>
              <a:ext cx="144" cy="168"/>
            </a:xfrm>
            <a:prstGeom prst="diamond">
              <a:avLst/>
            </a:prstGeom>
            <a:solidFill>
              <a:srgbClr val="81D228"/>
            </a:solidFill>
            <a:ln w="3175">
              <a:noFill/>
              <a:miter lim="800000"/>
              <a:headEnd/>
              <a:tailEnd/>
            </a:ln>
            <a:effectLst>
              <a:outerShdw blurRad="50800" dist="38100" dir="2700000" algn="tl" rotWithShape="0">
                <a:prstClr val="black">
                  <a:alpha val="40000"/>
                </a:prst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a:solidFill>
                  <a:schemeClr val="tx2"/>
                </a:solidFill>
                <a:latin typeface="+mn-lt"/>
              </a:endParaRPr>
            </a:p>
          </p:txBody>
        </p:sp>
        <p:sp>
          <p:nvSpPr>
            <p:cNvPr id="13" name="Text Box 8"/>
            <p:cNvSpPr txBox="1">
              <a:spLocks noChangeArrowheads="1"/>
            </p:cNvSpPr>
            <p:nvPr/>
          </p:nvSpPr>
          <p:spPr bwMode="auto">
            <a:xfrm>
              <a:off x="3840" y="3081"/>
              <a:ext cx="979" cy="174"/>
            </a:xfrm>
            <a:prstGeom prst="rect">
              <a:avLst/>
            </a:prstGeom>
            <a:noFill/>
            <a:ln w="9525">
              <a:noFill/>
              <a:miter lim="800000"/>
              <a:headEnd/>
              <a:tailEnd/>
            </a:ln>
          </p:spPr>
          <p:txBody>
            <a:bodyPr wrap="squar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buClr>
                  <a:srgbClr val="FF0000"/>
                </a:buClr>
              </a:pPr>
              <a:r>
                <a:rPr lang="en-US" sz="1200" dirty="0">
                  <a:solidFill>
                    <a:schemeClr val="tx2"/>
                  </a:solidFill>
                  <a:latin typeface="+mn-lt"/>
                </a:rPr>
                <a:t>Service providing</a:t>
              </a:r>
            </a:p>
          </p:txBody>
        </p:sp>
        <p:sp>
          <p:nvSpPr>
            <p:cNvPr id="14" name="Text Box 9"/>
            <p:cNvSpPr txBox="1">
              <a:spLocks noChangeArrowheads="1"/>
            </p:cNvSpPr>
            <p:nvPr/>
          </p:nvSpPr>
          <p:spPr bwMode="auto">
            <a:xfrm>
              <a:off x="3840" y="3273"/>
              <a:ext cx="979" cy="174"/>
            </a:xfrm>
            <a:prstGeom prst="rect">
              <a:avLst/>
            </a:prstGeom>
            <a:noFill/>
            <a:ln w="9525">
              <a:noFill/>
              <a:miter lim="800000"/>
              <a:headEnd/>
              <a:tailEnd/>
            </a:ln>
          </p:spPr>
          <p:txBody>
            <a:bodyPr wrap="square"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spcBef>
                  <a:spcPct val="50000"/>
                </a:spcBef>
                <a:buClr>
                  <a:srgbClr val="FF0000"/>
                </a:buClr>
              </a:pPr>
              <a:r>
                <a:rPr lang="en-US" sz="1200" dirty="0">
                  <a:solidFill>
                    <a:schemeClr val="tx2"/>
                  </a:solidFill>
                  <a:latin typeface="+mn-lt"/>
                </a:rPr>
                <a:t>Goods producing</a:t>
              </a:r>
            </a:p>
          </p:txBody>
        </p:sp>
      </p:grpSp>
    </p:spTree>
    <p:extLst>
      <p:ext uri="{BB962C8B-B14F-4D97-AF65-F5344CB8AC3E}">
        <p14:creationId xmlns:p14="http://schemas.microsoft.com/office/powerpoint/2010/main" val="1894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563" y="152400"/>
            <a:ext cx="7543800" cy="1450757"/>
          </a:xfrm>
        </p:spPr>
        <p:txBody>
          <a:bodyPr>
            <a:normAutofit/>
          </a:bodyPr>
          <a:lstStyle/>
          <a:p>
            <a:r>
              <a:rPr lang="en-US" sz="4000" b="1" dirty="0">
                <a:solidFill>
                  <a:srgbClr val="133659"/>
                </a:solidFill>
              </a:rPr>
              <a:t>Texas Construction Employment</a:t>
            </a:r>
            <a:br>
              <a:rPr lang="en-US" b="1" dirty="0">
                <a:solidFill>
                  <a:srgbClr val="133659"/>
                </a:solidFill>
              </a:rPr>
            </a:br>
            <a:r>
              <a:rPr lang="en-US" sz="3200" b="1" dirty="0">
                <a:solidFill>
                  <a:srgbClr val="133659"/>
                </a:solidFill>
              </a:rPr>
              <a:t>Seasonally Adjusted, November 2017</a:t>
            </a:r>
            <a:endParaRPr lang="en-US" sz="3200" dirty="0"/>
          </a:p>
        </p:txBody>
      </p:sp>
      <p:graphicFrame>
        <p:nvGraphicFramePr>
          <p:cNvPr id="6" name="Content Placeholder 5">
            <a:extLst>
              <a:ext uri="{FF2B5EF4-FFF2-40B4-BE49-F238E27FC236}">
                <a16:creationId xmlns:a16="http://schemas.microsoft.com/office/drawing/2014/main" id="{D806AE0E-E0CB-4EF4-AAD2-2E45F4F1B633}"/>
              </a:ext>
            </a:extLst>
          </p:cNvPr>
          <p:cNvGraphicFramePr>
            <a:graphicFrameLocks noGrp="1"/>
          </p:cNvGraphicFramePr>
          <p:nvPr>
            <p:ph idx="1"/>
            <p:extLst>
              <p:ext uri="{D42A27DB-BD31-4B8C-83A1-F6EECF244321}">
                <p14:modId xmlns:p14="http://schemas.microsoft.com/office/powerpoint/2010/main" val="1079846759"/>
              </p:ext>
            </p:extLst>
          </p:nvPr>
        </p:nvGraphicFramePr>
        <p:xfrm>
          <a:off x="762000" y="1828800"/>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6430652"/>
      </p:ext>
    </p:extLst>
  </p:cSld>
  <p:clrMapOvr>
    <a:masterClrMapping/>
  </p:clrMapOvr>
  <mc:AlternateContent xmlns:mc="http://schemas.openxmlformats.org/markup-compatibility/2006" xmlns:p14="http://schemas.microsoft.com/office/powerpoint/2010/main">
    <mc:Choice Requires="p14">
      <p:transition spd="slow" p14:dur="8000" advTm="8000"/>
    </mc:Choice>
    <mc:Fallback xmlns="">
      <p:transition spd="slow"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334D-75FE-4786-9B13-2EF1BA1E229A}"/>
              </a:ext>
            </a:extLst>
          </p:cNvPr>
          <p:cNvSpPr>
            <a:spLocks noGrp="1"/>
          </p:cNvSpPr>
          <p:nvPr>
            <p:ph type="title"/>
          </p:nvPr>
        </p:nvSpPr>
        <p:spPr/>
        <p:txBody>
          <a:bodyPr>
            <a:normAutofit fontScale="90000"/>
          </a:bodyPr>
          <a:lstStyle/>
          <a:p>
            <a:r>
              <a:rPr lang="en-US" sz="3600" b="1" dirty="0"/>
              <a:t>Electricians</a:t>
            </a:r>
            <a:br>
              <a:rPr lang="en-US" sz="3600" b="1" dirty="0"/>
            </a:br>
            <a:r>
              <a:rPr lang="en-US" sz="3600" b="1" dirty="0"/>
              <a:t>2014 Employment by Major Industry Sector</a:t>
            </a:r>
          </a:p>
        </p:txBody>
      </p:sp>
      <p:graphicFrame>
        <p:nvGraphicFramePr>
          <p:cNvPr id="4" name="Content Placeholder 3">
            <a:extLst>
              <a:ext uri="{FF2B5EF4-FFF2-40B4-BE49-F238E27FC236}">
                <a16:creationId xmlns:a16="http://schemas.microsoft.com/office/drawing/2014/main" id="{5718BD5A-C4DB-45E4-84B0-7CEFA0765830}"/>
              </a:ext>
            </a:extLst>
          </p:cNvPr>
          <p:cNvGraphicFramePr>
            <a:graphicFrameLocks noGrp="1"/>
          </p:cNvGraphicFramePr>
          <p:nvPr>
            <p:ph idx="1"/>
            <p:extLst>
              <p:ext uri="{D42A27DB-BD31-4B8C-83A1-F6EECF244321}">
                <p14:modId xmlns:p14="http://schemas.microsoft.com/office/powerpoint/2010/main" val="2498672059"/>
              </p:ext>
            </p:extLst>
          </p:nvPr>
        </p:nvGraphicFramePr>
        <p:xfrm>
          <a:off x="633046" y="1846263"/>
          <a:ext cx="7733079" cy="43857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BE0E4F8-0F6A-4C6C-BB5C-ADEE26B1652D}"/>
              </a:ext>
            </a:extLst>
          </p:cNvPr>
          <p:cNvSpPr txBox="1"/>
          <p:nvPr/>
        </p:nvSpPr>
        <p:spPr>
          <a:xfrm>
            <a:off x="6400800" y="4039125"/>
            <a:ext cx="914400" cy="553998"/>
          </a:xfrm>
          <a:prstGeom prst="rect">
            <a:avLst/>
          </a:prstGeom>
          <a:noFill/>
        </p:spPr>
        <p:txBody>
          <a:bodyPr wrap="square" rtlCol="0">
            <a:spAutoFit/>
          </a:bodyPr>
          <a:lstStyle/>
          <a:p>
            <a:r>
              <a:rPr lang="en-US" sz="3000" b="1" dirty="0">
                <a:solidFill>
                  <a:schemeClr val="bg1"/>
                </a:solidFill>
              </a:rPr>
              <a:t>69%</a:t>
            </a:r>
          </a:p>
        </p:txBody>
      </p:sp>
    </p:spTree>
    <p:extLst>
      <p:ext uri="{BB962C8B-B14F-4D97-AF65-F5344CB8AC3E}">
        <p14:creationId xmlns:p14="http://schemas.microsoft.com/office/powerpoint/2010/main" val="348414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3801-BC77-4701-BB82-7DAFD3EBB30D}"/>
              </a:ext>
            </a:extLst>
          </p:cNvPr>
          <p:cNvSpPr>
            <a:spLocks noGrp="1"/>
          </p:cNvSpPr>
          <p:nvPr>
            <p:ph type="title"/>
          </p:nvPr>
        </p:nvSpPr>
        <p:spPr>
          <a:xfrm>
            <a:off x="822960" y="914400"/>
            <a:ext cx="7543800" cy="822961"/>
          </a:xfrm>
        </p:spPr>
        <p:txBody>
          <a:bodyPr>
            <a:normAutofit/>
          </a:bodyPr>
          <a:lstStyle/>
          <a:p>
            <a:r>
              <a:rPr lang="en-US" sz="3600" b="1" dirty="0"/>
              <a:t>Employment by 6-digit Industry</a:t>
            </a:r>
          </a:p>
        </p:txBody>
      </p:sp>
      <p:graphicFrame>
        <p:nvGraphicFramePr>
          <p:cNvPr id="5" name="Content Placeholder 4">
            <a:extLst>
              <a:ext uri="{FF2B5EF4-FFF2-40B4-BE49-F238E27FC236}">
                <a16:creationId xmlns:a16="http://schemas.microsoft.com/office/drawing/2014/main" id="{2129F4A0-A5EC-410B-9698-07E12EA47CCC}"/>
              </a:ext>
            </a:extLst>
          </p:cNvPr>
          <p:cNvGraphicFramePr>
            <a:graphicFrameLocks noGrp="1"/>
          </p:cNvGraphicFramePr>
          <p:nvPr>
            <p:ph idx="1"/>
            <p:extLst>
              <p:ext uri="{D42A27DB-BD31-4B8C-83A1-F6EECF244321}">
                <p14:modId xmlns:p14="http://schemas.microsoft.com/office/powerpoint/2010/main" val="3564993288"/>
              </p:ext>
            </p:extLst>
          </p:nvPr>
        </p:nvGraphicFramePr>
        <p:xfrm>
          <a:off x="457200" y="1787770"/>
          <a:ext cx="8106507" cy="4536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641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22E8-70E7-4182-9121-7CC01BFB4260}"/>
              </a:ext>
            </a:extLst>
          </p:cNvPr>
          <p:cNvSpPr>
            <a:spLocks noGrp="1"/>
          </p:cNvSpPr>
          <p:nvPr>
            <p:ph type="title"/>
          </p:nvPr>
        </p:nvSpPr>
        <p:spPr/>
        <p:txBody>
          <a:bodyPr>
            <a:normAutofit/>
          </a:bodyPr>
          <a:lstStyle/>
          <a:p>
            <a:r>
              <a:rPr lang="en-US" sz="3600" b="1" dirty="0"/>
              <a:t>Electrician Occupation Wages by Industry </a:t>
            </a:r>
            <a:br>
              <a:rPr lang="en-US" sz="3600" b="1" dirty="0"/>
            </a:br>
            <a:r>
              <a:rPr lang="en-US" sz="3600" b="1" dirty="0"/>
              <a:t>2016 Annual Average Wages</a:t>
            </a:r>
          </a:p>
        </p:txBody>
      </p:sp>
      <p:graphicFrame>
        <p:nvGraphicFramePr>
          <p:cNvPr id="6" name="Content Placeholder 5">
            <a:extLst>
              <a:ext uri="{FF2B5EF4-FFF2-40B4-BE49-F238E27FC236}">
                <a16:creationId xmlns:a16="http://schemas.microsoft.com/office/drawing/2014/main" id="{464F13F8-A096-4EE2-8DE1-481C875C8929}"/>
              </a:ext>
            </a:extLst>
          </p:cNvPr>
          <p:cNvGraphicFramePr>
            <a:graphicFrameLocks noGrp="1"/>
          </p:cNvGraphicFramePr>
          <p:nvPr>
            <p:ph idx="1"/>
            <p:extLst>
              <p:ext uri="{D42A27DB-BD31-4B8C-83A1-F6EECF244321}">
                <p14:modId xmlns:p14="http://schemas.microsoft.com/office/powerpoint/2010/main" val="3239285387"/>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2856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6411028"/>
              </p:ext>
            </p:extLst>
          </p:nvPr>
        </p:nvGraphicFramePr>
        <p:xfrm>
          <a:off x="3401367" y="1676400"/>
          <a:ext cx="4980633" cy="4079636"/>
        </p:xfrm>
        <a:graphic>
          <a:graphicData uri="http://schemas.openxmlformats.org/drawingml/2006/table">
            <a:tbl>
              <a:tblPr firstRow="1" bandRow="1">
                <a:tableStyleId>{3B4B98B0-60AC-42C2-AFA5-B58CD77FA1E5}</a:tableStyleId>
              </a:tblPr>
              <a:tblGrid>
                <a:gridCol w="4980633">
                  <a:extLst>
                    <a:ext uri="{9D8B030D-6E8A-4147-A177-3AD203B41FA5}">
                      <a16:colId xmlns:a16="http://schemas.microsoft.com/office/drawing/2014/main" val="20000"/>
                    </a:ext>
                  </a:extLst>
                </a:gridCol>
              </a:tblGrid>
              <a:tr h="736366">
                <a:tc>
                  <a:txBody>
                    <a:bodyPr/>
                    <a:lstStyle/>
                    <a:p>
                      <a:pPr algn="r"/>
                      <a:endParaRPr lang="en-US" sz="1400" dirty="0"/>
                    </a:p>
                    <a:p>
                      <a:pPr algn="r"/>
                      <a:r>
                        <a:rPr lang="en-US" sz="1400" dirty="0">
                          <a:solidFill>
                            <a:schemeClr val="tx2"/>
                          </a:solidFill>
                        </a:rPr>
                        <a:t>Annual</a:t>
                      </a:r>
                      <a:r>
                        <a:rPr lang="en-US" sz="1400" baseline="0" dirty="0">
                          <a:solidFill>
                            <a:schemeClr val="tx2"/>
                          </a:solidFill>
                        </a:rPr>
                        <a:t> Average </a:t>
                      </a:r>
                    </a:p>
                    <a:p>
                      <a:pPr algn="r"/>
                      <a:r>
                        <a:rPr lang="en-US" sz="1400" baseline="0" dirty="0">
                          <a:solidFill>
                            <a:schemeClr val="tx2"/>
                          </a:solidFill>
                        </a:rPr>
                        <a:t>Wage 2016</a:t>
                      </a:r>
                      <a:endParaRPr lang="en-US" sz="1400" b="1" dirty="0">
                        <a:solidFill>
                          <a:schemeClr val="tx2"/>
                        </a:solidFill>
                        <a:latin typeface="Calibri" panose="020F0502020204030204" pitchFamily="34" charset="0"/>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34327">
                <a:tc>
                  <a:txBody>
                    <a:bodyPr/>
                    <a:lstStyle/>
                    <a:p>
                      <a:pPr algn="r" rtl="0" fontAlgn="b"/>
                      <a:r>
                        <a:rPr lang="en-US" sz="1400" b="0" i="0" u="none" strike="noStrike">
                          <a:solidFill>
                            <a:srgbClr val="133659"/>
                          </a:solidFill>
                          <a:effectLst/>
                          <a:latin typeface="Calibri" panose="020F0502020204030204" pitchFamily="34" charset="0"/>
                        </a:rPr>
                        <a:t>$46,412 </a:t>
                      </a:r>
                    </a:p>
                  </a:txBody>
                  <a:tcPr marL="9525" marR="9525" marT="9525" marB="0" anchor="b"/>
                </a:tc>
                <a:extLst>
                  <a:ext uri="{0D108BD9-81ED-4DB2-BD59-A6C34878D82A}">
                    <a16:rowId xmlns:a16="http://schemas.microsoft.com/office/drawing/2014/main" val="10001"/>
                  </a:ext>
                </a:extLst>
              </a:tr>
              <a:tr h="334327">
                <a:tc>
                  <a:txBody>
                    <a:bodyPr/>
                    <a:lstStyle/>
                    <a:p>
                      <a:pPr algn="r" rtl="0" fontAlgn="ctr"/>
                      <a:r>
                        <a:rPr lang="en-US" sz="1400" b="0" i="0" u="none" strike="noStrike">
                          <a:solidFill>
                            <a:srgbClr val="133659"/>
                          </a:solidFill>
                          <a:effectLst/>
                          <a:latin typeface="Calibri" panose="020F0502020204030204" pitchFamily="34" charset="0"/>
                        </a:rPr>
                        <a:t>$38,004 </a:t>
                      </a:r>
                    </a:p>
                  </a:txBody>
                  <a:tcPr marL="9525" marR="9525" marT="9525" marB="0" anchor="ctr"/>
                </a:tc>
                <a:extLst>
                  <a:ext uri="{0D108BD9-81ED-4DB2-BD59-A6C34878D82A}">
                    <a16:rowId xmlns:a16="http://schemas.microsoft.com/office/drawing/2014/main" val="10002"/>
                  </a:ext>
                </a:extLst>
              </a:tr>
              <a:tr h="334327">
                <a:tc>
                  <a:txBody>
                    <a:bodyPr/>
                    <a:lstStyle/>
                    <a:p>
                      <a:pPr algn="r" rtl="0" fontAlgn="b"/>
                      <a:r>
                        <a:rPr lang="en-US" sz="1400" b="0" i="0" u="none" strike="noStrike">
                          <a:solidFill>
                            <a:srgbClr val="133659"/>
                          </a:solidFill>
                          <a:effectLst/>
                          <a:latin typeface="Calibri" panose="020F0502020204030204" pitchFamily="34" charset="0"/>
                        </a:rPr>
                        <a:t>$46,096 </a:t>
                      </a:r>
                    </a:p>
                  </a:txBody>
                  <a:tcPr marL="9525" marR="9525" marT="9525" marB="0" anchor="b"/>
                </a:tc>
                <a:extLst>
                  <a:ext uri="{0D108BD9-81ED-4DB2-BD59-A6C34878D82A}">
                    <a16:rowId xmlns:a16="http://schemas.microsoft.com/office/drawing/2014/main" val="10003"/>
                  </a:ext>
                </a:extLst>
              </a:tr>
              <a:tr h="334327">
                <a:tc>
                  <a:txBody>
                    <a:bodyPr/>
                    <a:lstStyle/>
                    <a:p>
                      <a:pPr algn="r" rtl="0" fontAlgn="b"/>
                      <a:r>
                        <a:rPr lang="en-US" sz="1400" b="0" i="0" u="none" strike="noStrike">
                          <a:solidFill>
                            <a:srgbClr val="133659"/>
                          </a:solidFill>
                          <a:effectLst/>
                          <a:latin typeface="Calibri" panose="020F0502020204030204" pitchFamily="34" charset="0"/>
                        </a:rPr>
                        <a:t>$40,081 </a:t>
                      </a:r>
                    </a:p>
                  </a:txBody>
                  <a:tcPr marL="9525" marR="9525" marT="9525" marB="0" anchor="b"/>
                </a:tc>
                <a:extLst>
                  <a:ext uri="{0D108BD9-81ED-4DB2-BD59-A6C34878D82A}">
                    <a16:rowId xmlns:a16="http://schemas.microsoft.com/office/drawing/2014/main" val="10004"/>
                  </a:ext>
                </a:extLst>
              </a:tr>
              <a:tr h="334327">
                <a:tc>
                  <a:txBody>
                    <a:bodyPr/>
                    <a:lstStyle/>
                    <a:p>
                      <a:pPr algn="r" rtl="0" fontAlgn="b"/>
                      <a:r>
                        <a:rPr lang="en-US" sz="1400" b="0" i="0" u="none" strike="noStrike">
                          <a:solidFill>
                            <a:srgbClr val="133659"/>
                          </a:solidFill>
                          <a:effectLst/>
                          <a:latin typeface="Calibri" panose="020F0502020204030204" pitchFamily="34" charset="0"/>
                        </a:rPr>
                        <a:t>$42,816 </a:t>
                      </a:r>
                    </a:p>
                  </a:txBody>
                  <a:tcPr marL="9525" marR="9525" marT="9525" marB="0" anchor="b"/>
                </a:tc>
                <a:extLst>
                  <a:ext uri="{0D108BD9-81ED-4DB2-BD59-A6C34878D82A}">
                    <a16:rowId xmlns:a16="http://schemas.microsoft.com/office/drawing/2014/main" val="10005"/>
                  </a:ext>
                </a:extLst>
              </a:tr>
              <a:tr h="334327">
                <a:tc>
                  <a:txBody>
                    <a:bodyPr/>
                    <a:lstStyle/>
                    <a:p>
                      <a:pPr algn="r" rtl="0" fontAlgn="b"/>
                      <a:r>
                        <a:rPr lang="en-US" sz="1400" b="0" i="0" u="none" strike="noStrike">
                          <a:solidFill>
                            <a:srgbClr val="133659"/>
                          </a:solidFill>
                          <a:effectLst/>
                          <a:latin typeface="Calibri" panose="020F0502020204030204" pitchFamily="34" charset="0"/>
                        </a:rPr>
                        <a:t>$43,767 </a:t>
                      </a:r>
                    </a:p>
                  </a:txBody>
                  <a:tcPr marL="9525" marR="9525" marT="9525" marB="0" anchor="b"/>
                </a:tc>
                <a:extLst>
                  <a:ext uri="{0D108BD9-81ED-4DB2-BD59-A6C34878D82A}">
                    <a16:rowId xmlns:a16="http://schemas.microsoft.com/office/drawing/2014/main" val="10006"/>
                  </a:ext>
                </a:extLst>
              </a:tr>
              <a:tr h="334327">
                <a:tc>
                  <a:txBody>
                    <a:bodyPr/>
                    <a:lstStyle/>
                    <a:p>
                      <a:pPr algn="r" rtl="0" fontAlgn="b"/>
                      <a:r>
                        <a:rPr lang="en-US" sz="1400" b="0" i="0" u="none" strike="noStrike">
                          <a:solidFill>
                            <a:srgbClr val="133659"/>
                          </a:solidFill>
                          <a:effectLst/>
                          <a:latin typeface="Calibri" panose="020F0502020204030204" pitchFamily="34" charset="0"/>
                        </a:rPr>
                        <a:t>$37,873 </a:t>
                      </a:r>
                    </a:p>
                  </a:txBody>
                  <a:tcPr marL="9525" marR="9525" marT="9525" marB="0" anchor="b"/>
                </a:tc>
                <a:extLst>
                  <a:ext uri="{0D108BD9-81ED-4DB2-BD59-A6C34878D82A}">
                    <a16:rowId xmlns:a16="http://schemas.microsoft.com/office/drawing/2014/main" val="10007"/>
                  </a:ext>
                </a:extLst>
              </a:tr>
              <a:tr h="334327">
                <a:tc>
                  <a:txBody>
                    <a:bodyPr/>
                    <a:lstStyle/>
                    <a:p>
                      <a:pPr algn="r" rtl="0" fontAlgn="b"/>
                      <a:r>
                        <a:rPr lang="en-US" sz="1400" b="0" i="0" u="none" strike="noStrike">
                          <a:solidFill>
                            <a:srgbClr val="133659"/>
                          </a:solidFill>
                          <a:effectLst/>
                          <a:latin typeface="Calibri" panose="020F0502020204030204" pitchFamily="34" charset="0"/>
                        </a:rPr>
                        <a:t>$46,616 </a:t>
                      </a:r>
                    </a:p>
                  </a:txBody>
                  <a:tcPr marL="9525" marR="9525" marT="9525" marB="0" anchor="b"/>
                </a:tc>
                <a:extLst>
                  <a:ext uri="{0D108BD9-81ED-4DB2-BD59-A6C34878D82A}">
                    <a16:rowId xmlns:a16="http://schemas.microsoft.com/office/drawing/2014/main" val="10008"/>
                  </a:ext>
                </a:extLst>
              </a:tr>
              <a:tr h="334327">
                <a:tc>
                  <a:txBody>
                    <a:bodyPr/>
                    <a:lstStyle/>
                    <a:p>
                      <a:pPr algn="r" rtl="0" fontAlgn="b"/>
                      <a:r>
                        <a:rPr lang="en-US" sz="1400" b="0" i="0" u="none" strike="noStrike">
                          <a:solidFill>
                            <a:srgbClr val="133659"/>
                          </a:solidFill>
                          <a:effectLst/>
                          <a:latin typeface="Calibri" panose="020F0502020204030204" pitchFamily="34" charset="0"/>
                        </a:rPr>
                        <a:t>$43,683 </a:t>
                      </a:r>
                    </a:p>
                  </a:txBody>
                  <a:tcPr marL="9525" marR="9525" marT="9525" marB="0" anchor="b"/>
                </a:tc>
                <a:extLst>
                  <a:ext uri="{0D108BD9-81ED-4DB2-BD59-A6C34878D82A}">
                    <a16:rowId xmlns:a16="http://schemas.microsoft.com/office/drawing/2014/main" val="10009"/>
                  </a:ext>
                </a:extLst>
              </a:tr>
              <a:tr h="334327">
                <a:tc>
                  <a:txBody>
                    <a:bodyPr/>
                    <a:lstStyle/>
                    <a:p>
                      <a:pPr algn="r" rtl="0" fontAlgn="b"/>
                      <a:r>
                        <a:rPr lang="en-US" sz="1400" b="0" i="0" u="none" strike="noStrike" dirty="0">
                          <a:solidFill>
                            <a:srgbClr val="133659"/>
                          </a:solidFill>
                          <a:effectLst/>
                          <a:latin typeface="Calibri" panose="020F0502020204030204" pitchFamily="34" charset="0"/>
                        </a:rPr>
                        <a:t>$47,206 </a:t>
                      </a:r>
                    </a:p>
                  </a:txBody>
                  <a:tcPr marL="9525" marR="9525" marT="9525" marB="0" anchor="b"/>
                </a:tc>
                <a:extLst>
                  <a:ext uri="{0D108BD9-81ED-4DB2-BD59-A6C34878D82A}">
                    <a16:rowId xmlns:a16="http://schemas.microsoft.com/office/drawing/2014/main" val="10010"/>
                  </a:ext>
                </a:extLst>
              </a:tr>
            </a:tbl>
          </a:graphicData>
        </a:graphic>
      </p:graphicFrame>
      <p:sp>
        <p:nvSpPr>
          <p:cNvPr id="2" name="Title 1"/>
          <p:cNvSpPr>
            <a:spLocks noGrp="1"/>
          </p:cNvSpPr>
          <p:nvPr>
            <p:ph type="title"/>
          </p:nvPr>
        </p:nvSpPr>
        <p:spPr/>
        <p:txBody>
          <a:bodyPr>
            <a:noAutofit/>
          </a:bodyPr>
          <a:lstStyle/>
          <a:p>
            <a:r>
              <a:rPr lang="en-US" sz="3600" b="1" dirty="0" err="1">
                <a:solidFill>
                  <a:srgbClr val="133659"/>
                </a:solidFill>
              </a:rPr>
              <a:t>Apprenticeable</a:t>
            </a:r>
            <a:r>
              <a:rPr lang="en-US" sz="3600" b="1" dirty="0">
                <a:solidFill>
                  <a:srgbClr val="133659"/>
                </a:solidFill>
              </a:rPr>
              <a:t> Occupations</a:t>
            </a:r>
            <a:br>
              <a:rPr lang="en-US" sz="2400" b="1" dirty="0">
                <a:solidFill>
                  <a:srgbClr val="133659"/>
                </a:solidFill>
              </a:rPr>
            </a:br>
            <a:r>
              <a:rPr lang="en-US" sz="2800" b="1" dirty="0">
                <a:solidFill>
                  <a:srgbClr val="133659"/>
                </a:solidFill>
              </a:rPr>
              <a:t>Texas: 2014-2024</a:t>
            </a:r>
            <a:endParaRPr lang="en-US" sz="2800" dirty="0">
              <a:solidFill>
                <a:srgbClr val="133659"/>
              </a:solidFill>
            </a:endParaRPr>
          </a:p>
        </p:txBody>
      </p:sp>
      <p:graphicFrame>
        <p:nvGraphicFramePr>
          <p:cNvPr id="19" name="Object 2"/>
          <p:cNvGraphicFramePr>
            <a:graphicFrameLocks noGrp="1" noChangeAspect="1"/>
          </p:cNvGraphicFramePr>
          <p:nvPr>
            <p:extLst>
              <p:ext uri="{D42A27DB-BD31-4B8C-83A1-F6EECF244321}">
                <p14:modId xmlns:p14="http://schemas.microsoft.com/office/powerpoint/2010/main" val="3010949165"/>
              </p:ext>
            </p:extLst>
          </p:nvPr>
        </p:nvGraphicFramePr>
        <p:xfrm>
          <a:off x="429567" y="2413579"/>
          <a:ext cx="6808578" cy="3758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5096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4573-0B11-48FF-9517-8004AC984E8B}"/>
              </a:ext>
            </a:extLst>
          </p:cNvPr>
          <p:cNvSpPr>
            <a:spLocks noGrp="1"/>
          </p:cNvSpPr>
          <p:nvPr>
            <p:ph type="title"/>
          </p:nvPr>
        </p:nvSpPr>
        <p:spPr>
          <a:xfrm>
            <a:off x="822960" y="685800"/>
            <a:ext cx="7543800" cy="1051561"/>
          </a:xfrm>
        </p:spPr>
        <p:txBody>
          <a:bodyPr>
            <a:normAutofit/>
          </a:bodyPr>
          <a:lstStyle/>
          <a:p>
            <a:r>
              <a:rPr lang="en-US" sz="3600" b="1" dirty="0"/>
              <a:t>Projected Growth for Electricians in Texas</a:t>
            </a:r>
          </a:p>
        </p:txBody>
      </p:sp>
      <p:graphicFrame>
        <p:nvGraphicFramePr>
          <p:cNvPr id="4" name="Content Placeholder 3">
            <a:extLst>
              <a:ext uri="{FF2B5EF4-FFF2-40B4-BE49-F238E27FC236}">
                <a16:creationId xmlns:a16="http://schemas.microsoft.com/office/drawing/2014/main" id="{84B6D18D-FBA3-4892-85DF-99812C69D12D}"/>
              </a:ext>
            </a:extLst>
          </p:cNvPr>
          <p:cNvGraphicFramePr>
            <a:graphicFrameLocks noGrp="1"/>
          </p:cNvGraphicFramePr>
          <p:nvPr>
            <p:ph idx="1"/>
            <p:extLst>
              <p:ext uri="{D42A27DB-BD31-4B8C-83A1-F6EECF244321}">
                <p14:modId xmlns:p14="http://schemas.microsoft.com/office/powerpoint/2010/main" val="2295596578"/>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456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EF1FB-43AD-4FFC-A9E7-408E98954A4F}"/>
              </a:ext>
            </a:extLst>
          </p:cNvPr>
          <p:cNvSpPr>
            <a:spLocks noGrp="1"/>
          </p:cNvSpPr>
          <p:nvPr>
            <p:ph type="title"/>
          </p:nvPr>
        </p:nvSpPr>
        <p:spPr/>
        <p:txBody>
          <a:bodyPr>
            <a:normAutofit/>
          </a:bodyPr>
          <a:lstStyle/>
          <a:p>
            <a:r>
              <a:rPr lang="en-US" sz="3600" b="1" dirty="0"/>
              <a:t>Annual Job Openings in Texas</a:t>
            </a:r>
            <a:br>
              <a:rPr lang="en-US" sz="3600" b="1" dirty="0"/>
            </a:br>
            <a:r>
              <a:rPr lang="en-US" sz="3600" b="1" dirty="0"/>
              <a:t>Electricians</a:t>
            </a:r>
          </a:p>
        </p:txBody>
      </p:sp>
      <p:graphicFrame>
        <p:nvGraphicFramePr>
          <p:cNvPr id="4" name="Content Placeholder 3">
            <a:extLst>
              <a:ext uri="{FF2B5EF4-FFF2-40B4-BE49-F238E27FC236}">
                <a16:creationId xmlns:a16="http://schemas.microsoft.com/office/drawing/2014/main" id="{CD5081E2-2C9C-4BB4-8FB3-C6DAB9A2F7D8}"/>
              </a:ext>
            </a:extLst>
          </p:cNvPr>
          <p:cNvGraphicFramePr>
            <a:graphicFrameLocks noGrp="1"/>
          </p:cNvGraphicFramePr>
          <p:nvPr>
            <p:ph idx="1"/>
            <p:extLst>
              <p:ext uri="{D42A27DB-BD31-4B8C-83A1-F6EECF244321}">
                <p14:modId xmlns:p14="http://schemas.microsoft.com/office/powerpoint/2010/main" val="1517213244"/>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415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7543800" cy="899160"/>
          </a:xfrm>
        </p:spPr>
        <p:txBody>
          <a:bodyPr anchor="ctr">
            <a:normAutofit fontScale="90000"/>
          </a:bodyPr>
          <a:lstStyle/>
          <a:p>
            <a:r>
              <a:rPr lang="en-US" sz="3600" b="1" dirty="0">
                <a:solidFill>
                  <a:srgbClr val="133659"/>
                </a:solidFill>
              </a:rPr>
              <a:t>Unemployment Rates – Texas &amp; US</a:t>
            </a:r>
            <a:br>
              <a:rPr lang="en-US" b="1" dirty="0">
                <a:solidFill>
                  <a:srgbClr val="133659"/>
                </a:solidFill>
              </a:rPr>
            </a:br>
            <a:r>
              <a:rPr lang="en-US" sz="3100" b="1" dirty="0">
                <a:solidFill>
                  <a:srgbClr val="133659"/>
                </a:solidFill>
              </a:rPr>
              <a:t>Seasonally Adjusted, November 2005- Current</a:t>
            </a:r>
          </a:p>
        </p:txBody>
      </p:sp>
      <p:graphicFrame>
        <p:nvGraphicFramePr>
          <p:cNvPr id="5" name="Content Placeholder 4">
            <a:extLst>
              <a:ext uri="{FF2B5EF4-FFF2-40B4-BE49-F238E27FC236}">
                <a16:creationId xmlns:a16="http://schemas.microsoft.com/office/drawing/2014/main" id="{349E513C-4CC0-49B7-B627-D1842D587ED3}"/>
              </a:ext>
            </a:extLst>
          </p:cNvPr>
          <p:cNvGraphicFramePr>
            <a:graphicFrameLocks noGrp="1"/>
          </p:cNvGraphicFramePr>
          <p:nvPr>
            <p:ph idx="1"/>
            <p:extLst>
              <p:ext uri="{D42A27DB-BD31-4B8C-83A1-F6EECF244321}">
                <p14:modId xmlns:p14="http://schemas.microsoft.com/office/powerpoint/2010/main" val="3152482035"/>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9630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49B7D-FEFF-41E4-B746-BD7DF16CFCFC}"/>
              </a:ext>
            </a:extLst>
          </p:cNvPr>
          <p:cNvSpPr>
            <a:spLocks noGrp="1"/>
          </p:cNvSpPr>
          <p:nvPr>
            <p:ph type="title"/>
          </p:nvPr>
        </p:nvSpPr>
        <p:spPr/>
        <p:txBody>
          <a:bodyPr>
            <a:normAutofit/>
          </a:bodyPr>
          <a:lstStyle/>
          <a:p>
            <a:r>
              <a:rPr lang="en-US" sz="3600" b="1" dirty="0"/>
              <a:t>Annual Wages - Electricians </a:t>
            </a:r>
          </a:p>
        </p:txBody>
      </p:sp>
      <p:graphicFrame>
        <p:nvGraphicFramePr>
          <p:cNvPr id="4" name="Content Placeholder 3">
            <a:extLst>
              <a:ext uri="{FF2B5EF4-FFF2-40B4-BE49-F238E27FC236}">
                <a16:creationId xmlns:a16="http://schemas.microsoft.com/office/drawing/2014/main" id="{5EAC857D-DD18-4DC3-A004-6B491AA1EB51}"/>
              </a:ext>
            </a:extLst>
          </p:cNvPr>
          <p:cNvGraphicFramePr>
            <a:graphicFrameLocks noGrp="1"/>
          </p:cNvGraphicFramePr>
          <p:nvPr>
            <p:ph idx="1"/>
            <p:extLst>
              <p:ext uri="{D42A27DB-BD31-4B8C-83A1-F6EECF244321}">
                <p14:modId xmlns:p14="http://schemas.microsoft.com/office/powerpoint/2010/main" val="334305357"/>
              </p:ext>
            </p:extLst>
          </p:nvPr>
        </p:nvGraphicFramePr>
        <p:xfrm>
          <a:off x="659105" y="1828800"/>
          <a:ext cx="7871510" cy="4357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8326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Job Postings</a:t>
            </a:r>
          </a:p>
        </p:txBody>
      </p:sp>
    </p:spTree>
    <p:extLst>
      <p:ext uri="{BB962C8B-B14F-4D97-AF65-F5344CB8AC3E}">
        <p14:creationId xmlns:p14="http://schemas.microsoft.com/office/powerpoint/2010/main" val="39121683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303" y="1066800"/>
            <a:ext cx="8254365" cy="457200"/>
          </a:xfrm>
        </p:spPr>
        <p:txBody>
          <a:bodyPr anchor="ctr">
            <a:noAutofit/>
          </a:bodyPr>
          <a:lstStyle/>
          <a:p>
            <a:r>
              <a:rPr lang="en-US" sz="3300" b="1" dirty="0">
                <a:solidFill>
                  <a:schemeClr val="accent2">
                    <a:lumMod val="75000"/>
                  </a:schemeClr>
                </a:solidFill>
              </a:rPr>
              <a:t>Help Wanted Job Listings by MSAs</a:t>
            </a:r>
            <a:br>
              <a:rPr lang="en-US" sz="3300" b="1" dirty="0">
                <a:solidFill>
                  <a:schemeClr val="accent2">
                    <a:lumMod val="75000"/>
                  </a:schemeClr>
                </a:solidFill>
              </a:rPr>
            </a:br>
            <a:r>
              <a:rPr lang="en-US" sz="3300" b="1" dirty="0">
                <a:solidFill>
                  <a:schemeClr val="accent2">
                    <a:lumMod val="75000"/>
                  </a:schemeClr>
                </a:solidFill>
              </a:rPr>
              <a:t>Electricians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967743"/>
              </p:ext>
            </p:extLst>
          </p:nvPr>
        </p:nvGraphicFramePr>
        <p:xfrm>
          <a:off x="914400" y="1828800"/>
          <a:ext cx="7467600" cy="4035169"/>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362619882"/>
                    </a:ext>
                  </a:extLst>
                </a:gridCol>
                <a:gridCol w="1524000">
                  <a:extLst>
                    <a:ext uri="{9D8B030D-6E8A-4147-A177-3AD203B41FA5}">
                      <a16:colId xmlns:a16="http://schemas.microsoft.com/office/drawing/2014/main" val="267263553"/>
                    </a:ext>
                  </a:extLst>
                </a:gridCol>
                <a:gridCol w="1371600">
                  <a:extLst>
                    <a:ext uri="{9D8B030D-6E8A-4147-A177-3AD203B41FA5}">
                      <a16:colId xmlns:a16="http://schemas.microsoft.com/office/drawing/2014/main" val="3609969970"/>
                    </a:ext>
                  </a:extLst>
                </a:gridCol>
              </a:tblGrid>
              <a:tr h="476299">
                <a:tc>
                  <a:txBody>
                    <a:bodyPr/>
                    <a:lstStyle/>
                    <a:p>
                      <a:pPr algn="l" rtl="0" fontAlgn="ctr"/>
                      <a:r>
                        <a:rPr lang="en-US" sz="1800" b="1" i="0" u="none" strike="noStrike" dirty="0">
                          <a:solidFill>
                            <a:srgbClr val="FFFFFF"/>
                          </a:solidFill>
                          <a:effectLst/>
                          <a:latin typeface="Calibri" panose="020F0502020204030204" pitchFamily="34" charset="0"/>
                        </a:rPr>
                        <a:t>MSA</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OTY Change</a:t>
                      </a:r>
                    </a:p>
                  </a:txBody>
                  <a:tcPr marL="9525" marR="9525" marT="9525" marB="0" anchor="ctr"/>
                </a:tc>
                <a:tc>
                  <a:txBody>
                    <a:bodyPr/>
                    <a:lstStyle/>
                    <a:p>
                      <a:pPr algn="ctr" rtl="0" fontAlgn="ctr"/>
                      <a:r>
                        <a:rPr lang="en-US" sz="1800" b="1" i="0" u="none" strike="noStrike">
                          <a:solidFill>
                            <a:srgbClr val="FFFFFF"/>
                          </a:solidFill>
                          <a:effectLst/>
                          <a:latin typeface="Calibri" panose="020F0502020204030204" pitchFamily="34" charset="0"/>
                        </a:rPr>
                        <a:t>Postings</a:t>
                      </a:r>
                    </a:p>
                  </a:txBody>
                  <a:tcPr marL="9525" marR="9525" marT="9525" marB="0" anchor="ctr"/>
                </a:tc>
                <a:extLst>
                  <a:ext uri="{0D108BD9-81ED-4DB2-BD59-A6C34878D82A}">
                    <a16:rowId xmlns:a16="http://schemas.microsoft.com/office/drawing/2014/main" val="536302082"/>
                  </a:ext>
                </a:extLst>
              </a:tr>
              <a:tr h="237258">
                <a:tc>
                  <a:txBody>
                    <a:bodyPr/>
                    <a:lstStyle/>
                    <a:p>
                      <a:pPr algn="l" rtl="0" fontAlgn="b"/>
                      <a:r>
                        <a:rPr lang="en-US" sz="1400" b="0" i="0" u="none" strike="noStrike">
                          <a:solidFill>
                            <a:srgbClr val="000000"/>
                          </a:solidFill>
                          <a:effectLst/>
                          <a:latin typeface="Calibri" panose="020F0502020204030204" pitchFamily="34" charset="0"/>
                        </a:rPr>
                        <a:t>Dallas-Fort Worth-Arlington, TX</a:t>
                      </a:r>
                    </a:p>
                  </a:txBody>
                  <a:tcPr marL="9525" marR="9525" marT="9525" marB="0" anchor="b"/>
                </a:tc>
                <a:tc>
                  <a:txBody>
                    <a:bodyPr/>
                    <a:lstStyle/>
                    <a:p>
                      <a:pPr algn="ctr" rtl="0" fontAlgn="b"/>
                      <a:r>
                        <a:rPr lang="en-US" sz="1400" b="0" i="0" u="none" strike="noStrike" dirty="0">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1,787</a:t>
                      </a:r>
                    </a:p>
                  </a:txBody>
                  <a:tcPr marL="9525" marR="9525" marT="9525" marB="0" anchor="b"/>
                </a:tc>
                <a:extLst>
                  <a:ext uri="{0D108BD9-81ED-4DB2-BD59-A6C34878D82A}">
                    <a16:rowId xmlns:a16="http://schemas.microsoft.com/office/drawing/2014/main" val="3273276393"/>
                  </a:ext>
                </a:extLst>
              </a:tr>
              <a:tr h="237258">
                <a:tc>
                  <a:txBody>
                    <a:bodyPr/>
                    <a:lstStyle/>
                    <a:p>
                      <a:pPr algn="l" rtl="0" fontAlgn="b"/>
                      <a:r>
                        <a:rPr lang="en-US" sz="1400" b="0" i="0" u="none" strike="noStrike">
                          <a:solidFill>
                            <a:srgbClr val="000000"/>
                          </a:solidFill>
                          <a:effectLst/>
                          <a:latin typeface="Calibri" panose="020F0502020204030204" pitchFamily="34" charset="0"/>
                        </a:rPr>
                        <a:t>Houston-The Woodlands-Sugar Land, TX</a:t>
                      </a:r>
                    </a:p>
                  </a:txBody>
                  <a:tcPr marL="9525" marR="9525" marT="9525" marB="0" anchor="b"/>
                </a:tc>
                <a:tc>
                  <a:txBody>
                    <a:bodyPr/>
                    <a:lstStyle/>
                    <a:p>
                      <a:pPr algn="ctr" rtl="0" fontAlgn="b"/>
                      <a:r>
                        <a:rPr lang="en-US" sz="1400" b="0" i="0" u="none" strike="noStrike">
                          <a:solidFill>
                            <a:srgbClr val="FF0000"/>
                          </a:solidFill>
                          <a:effectLst/>
                          <a:latin typeface="Calibri" panose="020F0502020204030204" pitchFamily="34" charset="0"/>
                        </a:rPr>
                        <a:t>↓ </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1361</a:t>
                      </a:r>
                    </a:p>
                  </a:txBody>
                  <a:tcPr marL="9525" marR="9525" marT="9525" marB="0" anchor="b"/>
                </a:tc>
                <a:extLst>
                  <a:ext uri="{0D108BD9-81ED-4DB2-BD59-A6C34878D82A}">
                    <a16:rowId xmlns:a16="http://schemas.microsoft.com/office/drawing/2014/main" val="1771969905"/>
                  </a:ext>
                </a:extLst>
              </a:tr>
              <a:tr h="237258">
                <a:tc>
                  <a:txBody>
                    <a:bodyPr/>
                    <a:lstStyle/>
                    <a:p>
                      <a:pPr algn="l" rtl="0" fontAlgn="b"/>
                      <a:r>
                        <a:rPr lang="en-US" sz="1400" b="0" i="0" u="none" strike="noStrike">
                          <a:solidFill>
                            <a:srgbClr val="000000"/>
                          </a:solidFill>
                          <a:effectLst/>
                          <a:latin typeface="Calibri" panose="020F0502020204030204" pitchFamily="34" charset="0"/>
                        </a:rPr>
                        <a:t>San Antonio-New Braunfels,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463</a:t>
                      </a:r>
                    </a:p>
                  </a:txBody>
                  <a:tcPr marL="9525" marR="9525" marT="9525" marB="0" anchor="b"/>
                </a:tc>
                <a:extLst>
                  <a:ext uri="{0D108BD9-81ED-4DB2-BD59-A6C34878D82A}">
                    <a16:rowId xmlns:a16="http://schemas.microsoft.com/office/drawing/2014/main" val="3516267545"/>
                  </a:ext>
                </a:extLst>
              </a:tr>
              <a:tr h="237258">
                <a:tc>
                  <a:txBody>
                    <a:bodyPr/>
                    <a:lstStyle/>
                    <a:p>
                      <a:pPr algn="l" rtl="0" fontAlgn="b"/>
                      <a:r>
                        <a:rPr lang="en-US" sz="1400" b="0" i="0" u="none" strike="noStrike">
                          <a:solidFill>
                            <a:srgbClr val="000000"/>
                          </a:solidFill>
                          <a:effectLst/>
                          <a:latin typeface="Calibri" panose="020F0502020204030204" pitchFamily="34" charset="0"/>
                        </a:rPr>
                        <a:t>Austin-Round Rock,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382</a:t>
                      </a:r>
                    </a:p>
                  </a:txBody>
                  <a:tcPr marL="9525" marR="9525" marT="9525" marB="0" anchor="b"/>
                </a:tc>
                <a:extLst>
                  <a:ext uri="{0D108BD9-81ED-4DB2-BD59-A6C34878D82A}">
                    <a16:rowId xmlns:a16="http://schemas.microsoft.com/office/drawing/2014/main" val="1859761988"/>
                  </a:ext>
                </a:extLst>
              </a:tr>
              <a:tr h="237258">
                <a:tc>
                  <a:txBody>
                    <a:bodyPr/>
                    <a:lstStyle/>
                    <a:p>
                      <a:pPr algn="l" rtl="0" fontAlgn="b"/>
                      <a:r>
                        <a:rPr lang="en-US" sz="1400" b="0" i="0" u="none" strike="noStrike">
                          <a:solidFill>
                            <a:srgbClr val="000000"/>
                          </a:solidFill>
                          <a:effectLst/>
                          <a:latin typeface="Calibri" panose="020F0502020204030204" pitchFamily="34" charset="0"/>
                        </a:rPr>
                        <a:t>Beaumont-Port Arthur,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 </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109</a:t>
                      </a:r>
                    </a:p>
                  </a:txBody>
                  <a:tcPr marL="9525" marR="9525" marT="9525" marB="0" anchor="b"/>
                </a:tc>
                <a:extLst>
                  <a:ext uri="{0D108BD9-81ED-4DB2-BD59-A6C34878D82A}">
                    <a16:rowId xmlns:a16="http://schemas.microsoft.com/office/drawing/2014/main" val="1883563791"/>
                  </a:ext>
                </a:extLst>
              </a:tr>
              <a:tr h="237258">
                <a:tc>
                  <a:txBody>
                    <a:bodyPr/>
                    <a:lstStyle/>
                    <a:p>
                      <a:pPr algn="l" rtl="0" fontAlgn="b"/>
                      <a:r>
                        <a:rPr lang="en-US" sz="1400" b="0" i="0" u="none" strike="noStrike">
                          <a:solidFill>
                            <a:srgbClr val="000000"/>
                          </a:solidFill>
                          <a:effectLst/>
                          <a:latin typeface="Calibri" panose="020F0502020204030204" pitchFamily="34" charset="0"/>
                        </a:rPr>
                        <a:t>Amarillo,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104</a:t>
                      </a:r>
                    </a:p>
                  </a:txBody>
                  <a:tcPr marL="9525" marR="9525" marT="9525" marB="0" anchor="b"/>
                </a:tc>
                <a:extLst>
                  <a:ext uri="{0D108BD9-81ED-4DB2-BD59-A6C34878D82A}">
                    <a16:rowId xmlns:a16="http://schemas.microsoft.com/office/drawing/2014/main" val="3006752735"/>
                  </a:ext>
                </a:extLst>
              </a:tr>
              <a:tr h="237258">
                <a:tc>
                  <a:txBody>
                    <a:bodyPr/>
                    <a:lstStyle/>
                    <a:p>
                      <a:pPr algn="l" rtl="0" fontAlgn="b"/>
                      <a:r>
                        <a:rPr lang="en-US" sz="1400" b="0" i="0" u="none" strike="noStrike">
                          <a:solidFill>
                            <a:srgbClr val="000000"/>
                          </a:solidFill>
                          <a:effectLst/>
                          <a:latin typeface="Calibri" panose="020F0502020204030204" pitchFamily="34" charset="0"/>
                        </a:rPr>
                        <a:t>Lubbock,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98</a:t>
                      </a:r>
                    </a:p>
                  </a:txBody>
                  <a:tcPr marL="9525" marR="9525" marT="9525" marB="0" anchor="b"/>
                </a:tc>
                <a:extLst>
                  <a:ext uri="{0D108BD9-81ED-4DB2-BD59-A6C34878D82A}">
                    <a16:rowId xmlns:a16="http://schemas.microsoft.com/office/drawing/2014/main" val="4293767654"/>
                  </a:ext>
                </a:extLst>
              </a:tr>
              <a:tr h="237258">
                <a:tc>
                  <a:txBody>
                    <a:bodyPr/>
                    <a:lstStyle/>
                    <a:p>
                      <a:pPr algn="l" rtl="0" fontAlgn="b"/>
                      <a:r>
                        <a:rPr lang="en-US" sz="1400" b="0" i="0" u="none" strike="noStrike" dirty="0">
                          <a:solidFill>
                            <a:srgbClr val="000000"/>
                          </a:solidFill>
                          <a:effectLst/>
                          <a:latin typeface="Calibri" panose="020F0502020204030204" pitchFamily="34" charset="0"/>
                        </a:rPr>
                        <a:t>College Station-Bryan,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92</a:t>
                      </a:r>
                    </a:p>
                  </a:txBody>
                  <a:tcPr marL="9525" marR="9525" marT="9525" marB="0" anchor="b"/>
                </a:tc>
                <a:extLst>
                  <a:ext uri="{0D108BD9-81ED-4DB2-BD59-A6C34878D82A}">
                    <a16:rowId xmlns:a16="http://schemas.microsoft.com/office/drawing/2014/main" val="304863988"/>
                  </a:ext>
                </a:extLst>
              </a:tr>
              <a:tr h="237258">
                <a:tc>
                  <a:txBody>
                    <a:bodyPr/>
                    <a:lstStyle/>
                    <a:p>
                      <a:pPr algn="l" rtl="0" fontAlgn="b"/>
                      <a:r>
                        <a:rPr lang="en-US" sz="1400" b="0" i="0" u="none" strike="noStrike">
                          <a:solidFill>
                            <a:srgbClr val="000000"/>
                          </a:solidFill>
                          <a:effectLst/>
                          <a:latin typeface="Calibri" panose="020F0502020204030204" pitchFamily="34" charset="0"/>
                        </a:rPr>
                        <a:t>Corpus Christi,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88</a:t>
                      </a:r>
                    </a:p>
                  </a:txBody>
                  <a:tcPr marL="9525" marR="9525" marT="9525" marB="0" anchor="b"/>
                </a:tc>
                <a:extLst>
                  <a:ext uri="{0D108BD9-81ED-4DB2-BD59-A6C34878D82A}">
                    <a16:rowId xmlns:a16="http://schemas.microsoft.com/office/drawing/2014/main" val="1966783105"/>
                  </a:ext>
                </a:extLst>
              </a:tr>
              <a:tr h="237258">
                <a:tc>
                  <a:txBody>
                    <a:bodyPr/>
                    <a:lstStyle/>
                    <a:p>
                      <a:pPr algn="l" rtl="0" fontAlgn="b"/>
                      <a:r>
                        <a:rPr lang="en-US" sz="1400" b="0" i="0" u="none" strike="noStrike">
                          <a:solidFill>
                            <a:srgbClr val="000000"/>
                          </a:solidFill>
                          <a:effectLst/>
                          <a:latin typeface="Calibri" panose="020F0502020204030204" pitchFamily="34" charset="0"/>
                        </a:rPr>
                        <a:t>Longview,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81</a:t>
                      </a:r>
                    </a:p>
                  </a:txBody>
                  <a:tcPr marL="9525" marR="9525" marT="9525" marB="0" anchor="b"/>
                </a:tc>
                <a:extLst>
                  <a:ext uri="{0D108BD9-81ED-4DB2-BD59-A6C34878D82A}">
                    <a16:rowId xmlns:a16="http://schemas.microsoft.com/office/drawing/2014/main" val="929221448"/>
                  </a:ext>
                </a:extLst>
              </a:tr>
              <a:tr h="237258">
                <a:tc>
                  <a:txBody>
                    <a:bodyPr/>
                    <a:lstStyle/>
                    <a:p>
                      <a:pPr algn="l" rtl="0" fontAlgn="b"/>
                      <a:r>
                        <a:rPr lang="en-US" sz="1400" b="0" i="0" u="none" strike="noStrike">
                          <a:solidFill>
                            <a:srgbClr val="000000"/>
                          </a:solidFill>
                          <a:effectLst/>
                          <a:latin typeface="Calibri" panose="020F0502020204030204" pitchFamily="34" charset="0"/>
                        </a:rPr>
                        <a:t>Midland,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76</a:t>
                      </a:r>
                    </a:p>
                  </a:txBody>
                  <a:tcPr marL="9525" marR="9525" marT="9525" marB="0" anchor="b"/>
                </a:tc>
                <a:extLst>
                  <a:ext uri="{0D108BD9-81ED-4DB2-BD59-A6C34878D82A}">
                    <a16:rowId xmlns:a16="http://schemas.microsoft.com/office/drawing/2014/main" val="1502100446"/>
                  </a:ext>
                </a:extLst>
              </a:tr>
              <a:tr h="237258">
                <a:tc>
                  <a:txBody>
                    <a:bodyPr/>
                    <a:lstStyle/>
                    <a:p>
                      <a:pPr algn="l" rtl="0" fontAlgn="b"/>
                      <a:r>
                        <a:rPr lang="en-US" sz="1400" b="0" i="0" u="none" strike="noStrike">
                          <a:solidFill>
                            <a:srgbClr val="000000"/>
                          </a:solidFill>
                          <a:effectLst/>
                          <a:latin typeface="Calibri" panose="020F0502020204030204" pitchFamily="34" charset="0"/>
                        </a:rPr>
                        <a:t>McAllen-Edinburg-Mission,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73</a:t>
                      </a:r>
                    </a:p>
                  </a:txBody>
                  <a:tcPr marL="9525" marR="9525" marT="9525" marB="0" anchor="b"/>
                </a:tc>
                <a:extLst>
                  <a:ext uri="{0D108BD9-81ED-4DB2-BD59-A6C34878D82A}">
                    <a16:rowId xmlns:a16="http://schemas.microsoft.com/office/drawing/2014/main" val="2381374396"/>
                  </a:ext>
                </a:extLst>
              </a:tr>
              <a:tr h="237258">
                <a:tc>
                  <a:txBody>
                    <a:bodyPr/>
                    <a:lstStyle/>
                    <a:p>
                      <a:pPr algn="l" rtl="0" fontAlgn="b"/>
                      <a:r>
                        <a:rPr lang="en-US" sz="1400" b="0" i="0" u="none" strike="noStrike">
                          <a:solidFill>
                            <a:srgbClr val="000000"/>
                          </a:solidFill>
                          <a:effectLst/>
                          <a:latin typeface="Calibri" panose="020F0502020204030204" pitchFamily="34" charset="0"/>
                        </a:rPr>
                        <a:t>Odessa,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70</a:t>
                      </a:r>
                    </a:p>
                  </a:txBody>
                  <a:tcPr marL="9525" marR="9525" marT="9525" marB="0" anchor="b"/>
                </a:tc>
                <a:extLst>
                  <a:ext uri="{0D108BD9-81ED-4DB2-BD59-A6C34878D82A}">
                    <a16:rowId xmlns:a16="http://schemas.microsoft.com/office/drawing/2014/main" val="3687589539"/>
                  </a:ext>
                </a:extLst>
              </a:tr>
              <a:tr h="237258">
                <a:tc>
                  <a:txBody>
                    <a:bodyPr/>
                    <a:lstStyle/>
                    <a:p>
                      <a:pPr algn="l" rtl="0" fontAlgn="b"/>
                      <a:r>
                        <a:rPr lang="en-US" sz="1400" b="0" i="0" u="none" strike="noStrike">
                          <a:solidFill>
                            <a:srgbClr val="000000"/>
                          </a:solidFill>
                          <a:effectLst/>
                          <a:latin typeface="Calibri" panose="020F0502020204030204" pitchFamily="34" charset="0"/>
                        </a:rPr>
                        <a:t>El Paso, TX</a:t>
                      </a:r>
                    </a:p>
                  </a:txBody>
                  <a:tcPr marL="9525" marR="9525" marT="9525" marB="0" anchor="b"/>
                </a:tc>
                <a:tc>
                  <a:txBody>
                    <a:bodyPr/>
                    <a:lstStyle/>
                    <a:p>
                      <a:pPr algn="ctr" rtl="0" fontAlgn="b"/>
                      <a:r>
                        <a:rPr lang="en-US" sz="1400" b="0" i="0" u="none" strike="noStrike">
                          <a:solidFill>
                            <a:srgbClr val="FF000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a:solidFill>
                            <a:srgbClr val="000000"/>
                          </a:solidFill>
                          <a:effectLst/>
                          <a:latin typeface="Calibri" panose="020F0502020204030204" pitchFamily="34" charset="0"/>
                        </a:rPr>
                        <a:t>68</a:t>
                      </a:r>
                    </a:p>
                  </a:txBody>
                  <a:tcPr marL="9525" marR="9525" marT="9525" marB="0" anchor="b"/>
                </a:tc>
                <a:extLst>
                  <a:ext uri="{0D108BD9-81ED-4DB2-BD59-A6C34878D82A}">
                    <a16:rowId xmlns:a16="http://schemas.microsoft.com/office/drawing/2014/main" val="86656363"/>
                  </a:ext>
                </a:extLst>
              </a:tr>
              <a:tr h="237258">
                <a:tc>
                  <a:txBody>
                    <a:bodyPr/>
                    <a:lstStyle/>
                    <a:p>
                      <a:pPr algn="l" rtl="0" fontAlgn="b"/>
                      <a:r>
                        <a:rPr lang="en-US" sz="1400" b="0" i="0" u="none" strike="noStrike">
                          <a:solidFill>
                            <a:srgbClr val="000000"/>
                          </a:solidFill>
                          <a:effectLst/>
                          <a:latin typeface="Calibri" panose="020F0502020204030204" pitchFamily="34" charset="0"/>
                        </a:rPr>
                        <a:t>Waco, TX</a:t>
                      </a:r>
                    </a:p>
                  </a:txBody>
                  <a:tcPr marL="9525" marR="9525" marT="9525" marB="0" anchor="b"/>
                </a:tc>
                <a:tc>
                  <a:txBody>
                    <a:bodyPr/>
                    <a:lstStyle/>
                    <a:p>
                      <a:pPr algn="ctr" rtl="0" fontAlgn="b"/>
                      <a:r>
                        <a:rPr lang="en-US" sz="1400" b="0" i="0" u="none" strike="noStrike">
                          <a:solidFill>
                            <a:srgbClr val="00B050"/>
                          </a:solidFill>
                          <a:effectLst/>
                          <a:latin typeface="Calibri" panose="020F0502020204030204" pitchFamily="34" charset="0"/>
                        </a:rPr>
                        <a:t>↑</a:t>
                      </a:r>
                    </a:p>
                  </a:txBody>
                  <a:tcPr marL="9525" marR="9525" marT="9525" marB="0" anchor="b"/>
                </a:tc>
                <a:tc>
                  <a:txBody>
                    <a:bodyPr/>
                    <a:lstStyle/>
                    <a:p>
                      <a:pPr algn="ctr" rtl="0" fontAlgn="b"/>
                      <a:r>
                        <a:rPr lang="en-US" sz="1400" b="0" i="0" u="none" strike="noStrike" dirty="0">
                          <a:solidFill>
                            <a:srgbClr val="000000"/>
                          </a:solidFill>
                          <a:effectLst/>
                          <a:latin typeface="Calibri" panose="020F0502020204030204" pitchFamily="34" charset="0"/>
                        </a:rPr>
                        <a:t>66</a:t>
                      </a:r>
                    </a:p>
                  </a:txBody>
                  <a:tcPr marL="9525" marR="9525" marT="9525" marB="0" anchor="b"/>
                </a:tc>
                <a:extLst>
                  <a:ext uri="{0D108BD9-81ED-4DB2-BD59-A6C34878D82A}">
                    <a16:rowId xmlns:a16="http://schemas.microsoft.com/office/drawing/2014/main" val="3070387439"/>
                  </a:ext>
                </a:extLst>
              </a:tr>
            </a:tbl>
          </a:graphicData>
        </a:graphic>
      </p:graphicFrame>
    </p:spTree>
    <p:extLst>
      <p:ext uri="{BB962C8B-B14F-4D97-AF65-F5344CB8AC3E}">
        <p14:creationId xmlns:p14="http://schemas.microsoft.com/office/powerpoint/2010/main" val="16738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1066800"/>
            <a:ext cx="8254365" cy="457200"/>
          </a:xfrm>
        </p:spPr>
        <p:txBody>
          <a:bodyPr anchor="ctr">
            <a:noAutofit/>
          </a:bodyPr>
          <a:lstStyle/>
          <a:p>
            <a:r>
              <a:rPr lang="en-US" sz="3300" b="1" dirty="0">
                <a:solidFill>
                  <a:schemeClr val="accent2">
                    <a:lumMod val="75000"/>
                  </a:schemeClr>
                </a:solidFill>
              </a:rPr>
              <a:t>Top Employers in Texas</a:t>
            </a:r>
            <a:br>
              <a:rPr lang="en-US" sz="3300" b="1" dirty="0">
                <a:solidFill>
                  <a:schemeClr val="accent2">
                    <a:lumMod val="75000"/>
                  </a:schemeClr>
                </a:solidFill>
              </a:rPr>
            </a:br>
            <a:r>
              <a:rPr lang="en-US" sz="3300" b="1" dirty="0">
                <a:solidFill>
                  <a:schemeClr val="accent2">
                    <a:lumMod val="75000"/>
                  </a:schemeClr>
                </a:solidFill>
              </a:rPr>
              <a:t>Electricians</a:t>
            </a:r>
          </a:p>
        </p:txBody>
      </p:sp>
      <mc:AlternateContent xmlns:mc="http://schemas.openxmlformats.org/markup-compatibility/2006" xmlns:cx2="http://schemas.microsoft.com/office/drawing/2015/10/21/chartex">
        <mc:Choice Requires="cx2">
          <p:graphicFrame>
            <p:nvGraphicFramePr>
              <p:cNvPr id="11" name="Content Placeholder 12"/>
              <p:cNvGraphicFramePr>
                <a:graphicFrameLocks noGrp="1"/>
              </p:cNvGraphicFramePr>
              <p:nvPr>
                <p:ph idx="1"/>
                <p:extLst>
                  <p:ext uri="{D42A27DB-BD31-4B8C-83A1-F6EECF244321}">
                    <p14:modId xmlns:p14="http://schemas.microsoft.com/office/powerpoint/2010/main" val="4134096421"/>
                  </p:ext>
                </p:extLst>
              </p:nvPr>
            </p:nvGraphicFramePr>
            <p:xfrm>
              <a:off x="304800" y="1846263"/>
              <a:ext cx="8061325" cy="402272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 name="Content Placeholder 12"/>
              <p:cNvPicPr>
                <a:picLocks noGrp="1" noRot="1" noChangeAspect="1" noMove="1" noResize="1" noEditPoints="1" noAdjustHandles="1" noChangeArrowheads="1" noChangeShapeType="1"/>
              </p:cNvPicPr>
              <p:nvPr/>
            </p:nvPicPr>
            <p:blipFill>
              <a:blip r:embed="rId4"/>
              <a:stretch>
                <a:fillRect/>
              </a:stretch>
            </p:blipFill>
            <p:spPr>
              <a:xfrm>
                <a:off x="304800" y="1846263"/>
                <a:ext cx="8061325" cy="4022725"/>
              </a:xfrm>
              <a:prstGeom prst="rect">
                <a:avLst/>
              </a:prstGeom>
            </p:spPr>
          </p:pic>
        </mc:Fallback>
      </mc:AlternateContent>
    </p:spTree>
    <p:extLst>
      <p:ext uri="{BB962C8B-B14F-4D97-AF65-F5344CB8AC3E}">
        <p14:creationId xmlns:p14="http://schemas.microsoft.com/office/powerpoint/2010/main" val="306892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Skills</a:t>
            </a:r>
          </a:p>
        </p:txBody>
      </p:sp>
    </p:spTree>
    <p:extLst>
      <p:ext uri="{BB962C8B-B14F-4D97-AF65-F5344CB8AC3E}">
        <p14:creationId xmlns:p14="http://schemas.microsoft.com/office/powerpoint/2010/main" val="133235559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solidFill>
                  <a:srgbClr val="133659"/>
                </a:solidFill>
              </a:rPr>
              <a:t>“Hard Skills” Most in Demand</a:t>
            </a:r>
            <a:br>
              <a:rPr lang="en-US" sz="4400" b="1" dirty="0">
                <a:solidFill>
                  <a:srgbClr val="133659"/>
                </a:solidFill>
              </a:rPr>
            </a:br>
            <a:r>
              <a:rPr lang="en-US" sz="3200" b="1" dirty="0">
                <a:solidFill>
                  <a:srgbClr val="133659"/>
                </a:solidFill>
              </a:rPr>
              <a:t>Texas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235736761"/>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289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solidFill>
                  <a:srgbClr val="133659"/>
                </a:solidFill>
              </a:rPr>
              <a:t>“Certificates” Most in Demand</a:t>
            </a:r>
            <a:br>
              <a:rPr lang="en-US" sz="4400" b="1" dirty="0">
                <a:solidFill>
                  <a:srgbClr val="133659"/>
                </a:solidFill>
              </a:rPr>
            </a:br>
            <a:r>
              <a:rPr lang="en-US" sz="3200" b="1" dirty="0">
                <a:solidFill>
                  <a:srgbClr val="133659"/>
                </a:solidFill>
              </a:rPr>
              <a:t>Texas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752936222"/>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5511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029" name="Picture 2" descr="http://www.boeing.com/news/frontiers/archive/2005/march/photos/march_05_ssg.jpg"/>
          <p:cNvPicPr>
            <a:picLocks noChangeAspect="1"/>
          </p:cNvPicPr>
          <p:nvPr/>
        </p:nvPicPr>
        <p:blipFill rotWithShape="1">
          <a:blip r:embed="rId2">
            <a:extLst>
              <a:ext uri="{28A0092B-C50C-407E-A947-70E740481C1C}">
                <a14:useLocalDpi xmlns:a14="http://schemas.microsoft.com/office/drawing/2010/main" val="0"/>
              </a:ext>
            </a:extLst>
          </a:blip>
          <a:srcRect l="10573" r="15071" b="-2"/>
          <a:stretch/>
        </p:blipFill>
        <p:spPr>
          <a:xfrm>
            <a:off x="475500" y="640081"/>
            <a:ext cx="5182351" cy="5314406"/>
          </a:xfrm>
          <a:prstGeom prst="rect">
            <a:avLst/>
          </a:prstGeom>
        </p:spPr>
      </p:pic>
      <p:sp>
        <p:nvSpPr>
          <p:cNvPr id="2" name="Title 1"/>
          <p:cNvSpPr>
            <a:spLocks noGrp="1"/>
          </p:cNvSpPr>
          <p:nvPr>
            <p:ph type="title"/>
          </p:nvPr>
        </p:nvSpPr>
        <p:spPr>
          <a:xfrm>
            <a:off x="5894614" y="634947"/>
            <a:ext cx="2767693" cy="1450757"/>
          </a:xfrm>
        </p:spPr>
        <p:txBody>
          <a:bodyPr>
            <a:noAutofit/>
          </a:bodyPr>
          <a:lstStyle/>
          <a:p>
            <a:r>
              <a:rPr lang="en-US" sz="3600" dirty="0">
                <a:solidFill>
                  <a:srgbClr val="133659"/>
                </a:solidFill>
              </a:rPr>
              <a:t>Rick Stephens, Boeing Corp</a:t>
            </a:r>
          </a:p>
        </p:txBody>
      </p:sp>
      <p:sp>
        <p:nvSpPr>
          <p:cNvPr id="1031" name="Content Placeholder 1030"/>
          <p:cNvSpPr>
            <a:spLocks noGrp="1"/>
          </p:cNvSpPr>
          <p:nvPr>
            <p:ph idx="1"/>
          </p:nvPr>
        </p:nvSpPr>
        <p:spPr>
          <a:xfrm>
            <a:off x="5894614" y="2198914"/>
            <a:ext cx="2767693" cy="3670180"/>
          </a:xfrm>
        </p:spPr>
        <p:txBody>
          <a:bodyPr>
            <a:normAutofit/>
          </a:bodyPr>
          <a:lstStyle/>
          <a:p>
            <a:endParaRPr lang="en-US" dirty="0"/>
          </a:p>
          <a:p>
            <a:r>
              <a:rPr lang="en-US" dirty="0"/>
              <a:t>“There’s not one specific thing or skill people have to have to work for us. But I can tell you why we fire people: soft skills. We hire for hard skills. We fire for soft skills.” – Interviewed by TWC</a:t>
            </a:r>
          </a:p>
        </p:txBody>
      </p:sp>
    </p:spTree>
    <p:extLst>
      <p:ext uri="{BB962C8B-B14F-4D97-AF65-F5344CB8AC3E}">
        <p14:creationId xmlns:p14="http://schemas.microsoft.com/office/powerpoint/2010/main" val="4214133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solidFill>
                  <a:srgbClr val="133659"/>
                </a:solidFill>
              </a:rPr>
              <a:t>“Soft Skills” Most in Demand</a:t>
            </a:r>
            <a:br>
              <a:rPr lang="en-US" sz="4400" b="1" dirty="0">
                <a:solidFill>
                  <a:srgbClr val="133659"/>
                </a:solidFill>
              </a:rPr>
            </a:br>
            <a:r>
              <a:rPr lang="en-US" sz="3200" b="1" dirty="0">
                <a:solidFill>
                  <a:srgbClr val="133659"/>
                </a:solidFill>
              </a:rPr>
              <a:t>Texas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7961367"/>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46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Demographics</a:t>
            </a:r>
          </a:p>
        </p:txBody>
      </p:sp>
    </p:spTree>
    <p:extLst>
      <p:ext uri="{BB962C8B-B14F-4D97-AF65-F5344CB8AC3E}">
        <p14:creationId xmlns:p14="http://schemas.microsoft.com/office/powerpoint/2010/main" val="241793892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16240" cy="1450757"/>
          </a:xfrm>
        </p:spPr>
        <p:txBody>
          <a:bodyPr>
            <a:noAutofit/>
          </a:bodyPr>
          <a:lstStyle/>
          <a:p>
            <a:r>
              <a:rPr lang="en-US" sz="3300" b="1" dirty="0">
                <a:solidFill>
                  <a:schemeClr val="accent2">
                    <a:lumMod val="75000"/>
                  </a:schemeClr>
                </a:solidFill>
              </a:rPr>
              <a:t>Annualized Employment Growth</a:t>
            </a:r>
            <a:br>
              <a:rPr lang="en-US" sz="3200" b="1" dirty="0">
                <a:solidFill>
                  <a:schemeClr val="accent2">
                    <a:lumMod val="75000"/>
                  </a:schemeClr>
                </a:solidFill>
              </a:rPr>
            </a:br>
            <a:r>
              <a:rPr lang="en-US" sz="2200" b="1" dirty="0">
                <a:solidFill>
                  <a:schemeClr val="accent2">
                    <a:lumMod val="75000"/>
                  </a:schemeClr>
                </a:solidFill>
              </a:rPr>
              <a:t>(Seasonally Adjusted) November 2005 - Current</a:t>
            </a:r>
            <a:endParaRPr lang="en-US" sz="2200" dirty="0"/>
          </a:p>
        </p:txBody>
      </p:sp>
      <p:graphicFrame>
        <p:nvGraphicFramePr>
          <p:cNvPr id="10" name="Content Placeholder 5"/>
          <p:cNvGraphicFramePr>
            <a:graphicFrameLocks noGrp="1"/>
          </p:cNvGraphicFramePr>
          <p:nvPr>
            <p:ph idx="1"/>
            <p:extLst/>
          </p:nvPr>
        </p:nvGraphicFramePr>
        <p:xfrm>
          <a:off x="822960" y="1981200"/>
          <a:ext cx="7712075"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DAC03C7-FFE9-4AE9-A6C5-0B26BB2471D0}"/>
              </a:ext>
            </a:extLst>
          </p:cNvPr>
          <p:cNvGraphicFramePr>
            <a:graphicFrameLocks noGrp="1"/>
          </p:cNvGraphicFramePr>
          <p:nvPr>
            <p:extLst>
              <p:ext uri="{D42A27DB-BD31-4B8C-83A1-F6EECF244321}">
                <p14:modId xmlns:p14="http://schemas.microsoft.com/office/powerpoint/2010/main" val="1615421739"/>
              </p:ext>
            </p:extLst>
          </p:nvPr>
        </p:nvGraphicFramePr>
        <p:xfrm>
          <a:off x="851635" y="1919822"/>
          <a:ext cx="7654724" cy="42375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75472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16240" cy="1450757"/>
          </a:xfrm>
        </p:spPr>
        <p:txBody>
          <a:bodyPr>
            <a:normAutofit/>
          </a:bodyPr>
          <a:lstStyle/>
          <a:p>
            <a:r>
              <a:rPr lang="en-US" sz="3700" b="1" dirty="0">
                <a:solidFill>
                  <a:schemeClr val="accent2">
                    <a:lumMod val="75000"/>
                  </a:schemeClr>
                </a:solidFill>
              </a:rPr>
              <a:t>Metro Areas with Largest Population Gain</a:t>
            </a:r>
            <a:br>
              <a:rPr lang="en-US" sz="3700" b="1" dirty="0">
                <a:solidFill>
                  <a:schemeClr val="accent2">
                    <a:lumMod val="75000"/>
                  </a:schemeClr>
                </a:solidFill>
              </a:rPr>
            </a:br>
            <a:r>
              <a:rPr lang="en-US" sz="2400" b="1" dirty="0">
                <a:solidFill>
                  <a:schemeClr val="accent2">
                    <a:lumMod val="75000"/>
                  </a:schemeClr>
                </a:solidFill>
              </a:rPr>
              <a:t>15 Largest Numeric Increases Between 2015 and 2016</a:t>
            </a:r>
            <a:endParaRPr lang="en-US" sz="2400" dirty="0"/>
          </a:p>
        </p:txBody>
      </p:sp>
      <p:sp>
        <p:nvSpPr>
          <p:cNvPr id="5" name="TextBox 4"/>
          <p:cNvSpPr txBox="1"/>
          <p:nvPr/>
        </p:nvSpPr>
        <p:spPr>
          <a:xfrm>
            <a:off x="0" y="6096000"/>
            <a:ext cx="9144000" cy="246221"/>
          </a:xfrm>
          <a:prstGeom prst="rect">
            <a:avLst/>
          </a:prstGeom>
          <a:noFill/>
        </p:spPr>
        <p:txBody>
          <a:bodyPr wrap="square" rtlCol="0">
            <a:spAutoFit/>
          </a:bodyPr>
          <a:lstStyle/>
          <a:p>
            <a:pPr algn="ctr"/>
            <a:r>
              <a:rPr lang="en-US" sz="1000" dirty="0">
                <a:solidFill>
                  <a:prstClr val="black"/>
                </a:solidFill>
              </a:rPr>
              <a:t>Source: U.S. Census Bureau, American Community Survey and Population Estimates Program, 2015 Estimates</a:t>
            </a:r>
          </a:p>
        </p:txBody>
      </p:sp>
      <p:pic>
        <p:nvPicPr>
          <p:cNvPr id="6" name="Content Placeholder 5" descr="Graph of Fastest growing metros as of 2016. 4 of the top 15 fastest growing metros are in Texas. Dallas-Ft Worth-Arlington is showing an addition of 143,435 people in 2016. DFW is followed by Houston-The Woodlands-Sugar Land. Austin-Round Rock and San Antonio-New Braunfels are amongst the top 15 metros.">
            <a:extLst>
              <a:ext uri="{FF2B5EF4-FFF2-40B4-BE49-F238E27FC236}">
                <a16:creationId xmlns:a16="http://schemas.microsoft.com/office/drawing/2014/main" id="{ECA135BE-1733-4E32-ACB3-A2A5AAC1C6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9741" y="1524000"/>
            <a:ext cx="7586059" cy="4573588"/>
          </a:xfrm>
        </p:spPr>
      </p:pic>
    </p:spTree>
    <p:extLst>
      <p:ext uri="{BB962C8B-B14F-4D97-AF65-F5344CB8AC3E}">
        <p14:creationId xmlns:p14="http://schemas.microsoft.com/office/powerpoint/2010/main" val="1151455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b="1" dirty="0">
                <a:solidFill>
                  <a:schemeClr val="accent2">
                    <a:lumMod val="75000"/>
                  </a:schemeClr>
                </a:solidFill>
              </a:rPr>
              <a:t>Fastest-Growing Cities Are</a:t>
            </a:r>
            <a:br>
              <a:rPr lang="en-US" sz="3700" b="1" dirty="0">
                <a:solidFill>
                  <a:schemeClr val="accent2">
                    <a:lumMod val="75000"/>
                  </a:schemeClr>
                </a:solidFill>
              </a:rPr>
            </a:br>
            <a:r>
              <a:rPr lang="en-US" sz="3700" b="1" dirty="0">
                <a:solidFill>
                  <a:schemeClr val="accent2">
                    <a:lumMod val="75000"/>
                  </a:schemeClr>
                </a:solidFill>
              </a:rPr>
              <a:t>Deep in the Heart of Texas</a:t>
            </a:r>
            <a:br>
              <a:rPr lang="en-US" sz="3700" b="1" dirty="0">
                <a:solidFill>
                  <a:schemeClr val="accent2">
                    <a:lumMod val="75000"/>
                  </a:schemeClr>
                </a:solidFill>
              </a:rPr>
            </a:br>
            <a:r>
              <a:rPr lang="en-US" sz="2400" b="1" dirty="0">
                <a:solidFill>
                  <a:schemeClr val="accent2">
                    <a:lumMod val="75000"/>
                  </a:schemeClr>
                </a:solidFill>
              </a:rPr>
              <a:t>15 Fastest-Growing Cities and Towns Between 2015 and 2016</a:t>
            </a:r>
            <a:endParaRPr lang="en-US" sz="2400" dirty="0"/>
          </a:p>
        </p:txBody>
      </p:sp>
      <p:sp>
        <p:nvSpPr>
          <p:cNvPr id="5" name="TextBox 4"/>
          <p:cNvSpPr txBox="1"/>
          <p:nvPr/>
        </p:nvSpPr>
        <p:spPr>
          <a:xfrm>
            <a:off x="0" y="6096000"/>
            <a:ext cx="9144000" cy="246221"/>
          </a:xfrm>
          <a:prstGeom prst="rect">
            <a:avLst/>
          </a:prstGeom>
          <a:noFill/>
        </p:spPr>
        <p:txBody>
          <a:bodyPr wrap="square" rtlCol="0">
            <a:spAutoFit/>
          </a:bodyPr>
          <a:lstStyle/>
          <a:p>
            <a:pPr algn="ctr"/>
            <a:r>
              <a:rPr lang="en-US" sz="1000" dirty="0">
                <a:solidFill>
                  <a:prstClr val="black"/>
                </a:solidFill>
              </a:rPr>
              <a:t>Source: U.S. Census Bureau, American Community Survey and Population Estimates Program, 2015 Estimates</a:t>
            </a:r>
          </a:p>
        </p:txBody>
      </p:sp>
      <p:pic>
        <p:nvPicPr>
          <p:cNvPr id="6" name="Content Placeholder 5" descr="Graph of Fastest growing cities as of 2016. 7 of the top 15 fastest growing cities are in Texas. Conroe is showing 7.8% growth, followed by Frisco, and McKinney. Georgetown, New Braunfels, Pearland, and Cedar Park are amongst the top 15 cities in Texas.">
            <a:extLst>
              <a:ext uri="{FF2B5EF4-FFF2-40B4-BE49-F238E27FC236}">
                <a16:creationId xmlns:a16="http://schemas.microsoft.com/office/drawing/2014/main" id="{E0729FE8-15A1-4693-9EB5-3D276CC00A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556622"/>
            <a:ext cx="7543800" cy="4551770"/>
          </a:xfrm>
        </p:spPr>
      </p:pic>
    </p:spTree>
    <p:extLst>
      <p:ext uri="{BB962C8B-B14F-4D97-AF65-F5344CB8AC3E}">
        <p14:creationId xmlns:p14="http://schemas.microsoft.com/office/powerpoint/2010/main" val="4188692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8092440" cy="899160"/>
          </a:xfrm>
        </p:spPr>
        <p:txBody>
          <a:bodyPr anchor="ctr">
            <a:normAutofit fontScale="90000"/>
          </a:bodyPr>
          <a:lstStyle/>
          <a:p>
            <a:br>
              <a:rPr lang="en-US" sz="4000" b="1" dirty="0"/>
            </a:br>
            <a:r>
              <a:rPr lang="en-US" sz="4000" b="1" dirty="0"/>
              <a:t>Age Breakdown of Licensed Electricians</a:t>
            </a:r>
            <a:br>
              <a:rPr lang="en-US" sz="3800" b="1" dirty="0">
                <a:solidFill>
                  <a:schemeClr val="accent2">
                    <a:lumMod val="75000"/>
                  </a:schemeClr>
                </a:solidFill>
              </a:rPr>
            </a:br>
            <a:endParaRPr lang="en-US" sz="3100" b="1" dirty="0">
              <a:solidFill>
                <a:schemeClr val="accent2">
                  <a:lumMod val="75000"/>
                </a:schemeClr>
              </a:solidFill>
            </a:endParaRPr>
          </a:p>
        </p:txBody>
      </p:sp>
      <p:graphicFrame>
        <p:nvGraphicFramePr>
          <p:cNvPr id="10" name="Content Placeholder 15"/>
          <p:cNvGraphicFramePr>
            <a:graphicFrameLocks noGrp="1"/>
          </p:cNvGraphicFramePr>
          <p:nvPr>
            <p:ph idx="1"/>
            <p:extLst>
              <p:ext uri="{D42A27DB-BD31-4B8C-83A1-F6EECF244321}">
                <p14:modId xmlns:p14="http://schemas.microsoft.com/office/powerpoint/2010/main" val="174977050"/>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6019800"/>
            <a:ext cx="9144000" cy="246221"/>
          </a:xfrm>
          <a:prstGeom prst="rect">
            <a:avLst/>
          </a:prstGeom>
          <a:noFill/>
        </p:spPr>
        <p:txBody>
          <a:bodyPr wrap="square" rtlCol="0">
            <a:spAutoFit/>
          </a:bodyPr>
          <a:lstStyle/>
          <a:p>
            <a:pPr algn="ctr"/>
            <a:r>
              <a:rPr lang="en-US" sz="1000" dirty="0">
                <a:solidFill>
                  <a:prstClr val="black"/>
                </a:solidFill>
              </a:rPr>
              <a:t>Source: U.S. Census Bureau, American Community Survey, 5-year Estimates</a:t>
            </a:r>
          </a:p>
        </p:txBody>
      </p:sp>
    </p:spTree>
    <p:extLst>
      <p:ext uri="{BB962C8B-B14F-4D97-AF65-F5344CB8AC3E}">
        <p14:creationId xmlns:p14="http://schemas.microsoft.com/office/powerpoint/2010/main" val="3427352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8092440" cy="899160"/>
          </a:xfrm>
        </p:spPr>
        <p:txBody>
          <a:bodyPr anchor="ctr">
            <a:normAutofit/>
          </a:bodyPr>
          <a:lstStyle/>
          <a:p>
            <a:r>
              <a:rPr lang="en-US" sz="3800" b="1" dirty="0">
                <a:solidFill>
                  <a:schemeClr val="accent2">
                    <a:lumMod val="75000"/>
                  </a:schemeClr>
                </a:solidFill>
              </a:rPr>
              <a:t>Education Level for Electricians</a:t>
            </a:r>
            <a:endParaRPr lang="en-US" sz="3100" b="1" dirty="0">
              <a:solidFill>
                <a:schemeClr val="accent2">
                  <a:lumMod val="75000"/>
                </a:schemeClr>
              </a:solidFill>
            </a:endParaRPr>
          </a:p>
        </p:txBody>
      </p:sp>
      <p:graphicFrame>
        <p:nvGraphicFramePr>
          <p:cNvPr id="10" name="Content Placeholder 15"/>
          <p:cNvGraphicFramePr>
            <a:graphicFrameLocks noGrp="1"/>
          </p:cNvGraphicFramePr>
          <p:nvPr>
            <p:ph idx="1"/>
            <p:extLst>
              <p:ext uri="{D42A27DB-BD31-4B8C-83A1-F6EECF244321}">
                <p14:modId xmlns:p14="http://schemas.microsoft.com/office/powerpoint/2010/main" val="3963270923"/>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6019800"/>
            <a:ext cx="9144000" cy="246221"/>
          </a:xfrm>
          <a:prstGeom prst="rect">
            <a:avLst/>
          </a:prstGeom>
          <a:noFill/>
        </p:spPr>
        <p:txBody>
          <a:bodyPr wrap="square" rtlCol="0">
            <a:spAutoFit/>
          </a:bodyPr>
          <a:lstStyle/>
          <a:p>
            <a:pPr algn="ctr"/>
            <a:r>
              <a:rPr lang="en-US" sz="1000" dirty="0">
                <a:solidFill>
                  <a:prstClr val="black"/>
                </a:solidFill>
              </a:rPr>
              <a:t>Source: U.S. Census Bureau, American Community Survey, 5-year Estimates</a:t>
            </a:r>
          </a:p>
        </p:txBody>
      </p:sp>
    </p:spTree>
    <p:extLst>
      <p:ext uri="{BB962C8B-B14F-4D97-AF65-F5344CB8AC3E}">
        <p14:creationId xmlns:p14="http://schemas.microsoft.com/office/powerpoint/2010/main" val="1384276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6600" dirty="0"/>
              <a:t>Additional Resources</a:t>
            </a:r>
          </a:p>
        </p:txBody>
      </p:sp>
    </p:spTree>
    <p:extLst>
      <p:ext uri="{BB962C8B-B14F-4D97-AF65-F5344CB8AC3E}">
        <p14:creationId xmlns:p14="http://schemas.microsoft.com/office/powerpoint/2010/main" val="106701753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Screen Clipping">
            <a:extLst>
              <a:ext uri="{FF2B5EF4-FFF2-40B4-BE49-F238E27FC236}">
                <a16:creationId xmlns:a16="http://schemas.microsoft.com/office/drawing/2014/main" id="{0703676E-EE64-40BD-9AB1-AF1BAB0C1CE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8749"/>
          <a:stretch/>
        </p:blipFill>
        <p:spPr>
          <a:xfrm>
            <a:off x="822960" y="246815"/>
            <a:ext cx="4121355" cy="1490546"/>
          </a:xfrm>
        </p:spPr>
      </p:pic>
      <p:sp>
        <p:nvSpPr>
          <p:cNvPr id="16" name="Content Placeholder 15">
            <a:extLst>
              <a:ext uri="{FF2B5EF4-FFF2-40B4-BE49-F238E27FC236}">
                <a16:creationId xmlns:a16="http://schemas.microsoft.com/office/drawing/2014/main" id="{CA6B097A-DC32-44FD-93DF-FB64D9BEF5E0}"/>
              </a:ext>
            </a:extLst>
          </p:cNvPr>
          <p:cNvSpPr>
            <a:spLocks noGrp="1"/>
          </p:cNvSpPr>
          <p:nvPr>
            <p:ph sz="half" idx="2"/>
          </p:nvPr>
        </p:nvSpPr>
        <p:spPr>
          <a:xfrm>
            <a:off x="914400" y="1845734"/>
            <a:ext cx="7452360" cy="4402665"/>
          </a:xfrm>
        </p:spPr>
        <p:txBody>
          <a:bodyPr>
            <a:normAutofit/>
          </a:bodyPr>
          <a:lstStyle/>
          <a:p>
            <a:pPr marL="201168" lvl="1" indent="0">
              <a:buNone/>
            </a:pPr>
            <a:r>
              <a:rPr lang="en-US" sz="2800" b="1" dirty="0">
                <a:solidFill>
                  <a:srgbClr val="133659"/>
                </a:solidFill>
                <a:latin typeface="+mj-lt"/>
              </a:rPr>
              <a:t>Employers</a:t>
            </a:r>
          </a:p>
          <a:p>
            <a:pPr lvl="1">
              <a:lnSpc>
                <a:spcPct val="150000"/>
              </a:lnSpc>
              <a:buFont typeface="Arial" panose="020B0604020202020204" pitchFamily="34" charset="0"/>
              <a:buChar char="•"/>
            </a:pPr>
            <a:r>
              <a:rPr lang="en-US" sz="2000" dirty="0"/>
              <a:t>BUILD a highly skilled workforce</a:t>
            </a:r>
          </a:p>
          <a:p>
            <a:pPr lvl="1">
              <a:lnSpc>
                <a:spcPct val="150000"/>
              </a:lnSpc>
              <a:buFont typeface="Arial" panose="020B0604020202020204" pitchFamily="34" charset="0"/>
              <a:buChar char="•"/>
            </a:pPr>
            <a:r>
              <a:rPr lang="en-US" sz="2000" dirty="0"/>
              <a:t>PREPARE for a retiring workforce</a:t>
            </a:r>
          </a:p>
          <a:p>
            <a:pPr lvl="1">
              <a:lnSpc>
                <a:spcPct val="150000"/>
              </a:lnSpc>
              <a:buFont typeface="Arial" panose="020B0604020202020204" pitchFamily="34" charset="0"/>
              <a:buChar char="•"/>
            </a:pPr>
            <a:r>
              <a:rPr lang="en-US" sz="2000" dirty="0"/>
              <a:t>EARN business tax credits </a:t>
            </a:r>
          </a:p>
          <a:p>
            <a:pPr lvl="1">
              <a:lnSpc>
                <a:spcPct val="150000"/>
              </a:lnSpc>
              <a:buFont typeface="Arial" panose="020B0604020202020204" pitchFamily="34" charset="0"/>
              <a:buChar char="•"/>
            </a:pPr>
            <a:r>
              <a:rPr lang="en-US" sz="2000" dirty="0"/>
              <a:t>RETAIN qualified workers</a:t>
            </a:r>
          </a:p>
          <a:p>
            <a:pPr lvl="1">
              <a:lnSpc>
                <a:spcPct val="150000"/>
              </a:lnSpc>
              <a:buFont typeface="Arial" panose="020B0604020202020204" pitchFamily="34" charset="0"/>
              <a:buChar char="•"/>
            </a:pPr>
            <a:r>
              <a:rPr lang="en-US" sz="2000" dirty="0"/>
              <a:t>REDUCE turnover costs with a  positive return on investment</a:t>
            </a:r>
          </a:p>
          <a:p>
            <a:pPr marL="201168" lvl="1" indent="0" algn="ctr">
              <a:lnSpc>
                <a:spcPct val="150000"/>
              </a:lnSpc>
              <a:buNone/>
            </a:pPr>
            <a:endParaRPr lang="fr-FR" sz="2000" b="1" dirty="0">
              <a:solidFill>
                <a:srgbClr val="81D228"/>
              </a:solidFill>
            </a:endParaRPr>
          </a:p>
          <a:p>
            <a:pPr marL="201168" lvl="1" indent="0" algn="ctr">
              <a:lnSpc>
                <a:spcPct val="150000"/>
              </a:lnSpc>
              <a:buNone/>
            </a:pPr>
            <a:r>
              <a:rPr lang="fr-FR" sz="2000" b="1" dirty="0">
                <a:solidFill>
                  <a:srgbClr val="81D228"/>
                </a:solidFill>
              </a:rPr>
              <a:t>apprenticeshiptexas@twc.state.tx.us</a:t>
            </a:r>
          </a:p>
          <a:p>
            <a:pPr marL="201168" lvl="1" indent="0">
              <a:lnSpc>
                <a:spcPct val="150000"/>
              </a:lnSpc>
              <a:buNone/>
            </a:pPr>
            <a:endParaRPr lang="en-US" sz="2000" dirty="0"/>
          </a:p>
          <a:p>
            <a:pPr marL="201168" lvl="1" indent="0">
              <a:lnSpc>
                <a:spcPct val="150000"/>
              </a:lnSpc>
              <a:buNone/>
            </a:pPr>
            <a:endParaRPr lang="en-US" sz="2000" dirty="0"/>
          </a:p>
        </p:txBody>
      </p:sp>
    </p:spTree>
    <p:extLst>
      <p:ext uri="{BB962C8B-B14F-4D97-AF65-F5344CB8AC3E}">
        <p14:creationId xmlns:p14="http://schemas.microsoft.com/office/powerpoint/2010/main" val="4258889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Screen Clipping">
            <a:extLst>
              <a:ext uri="{FF2B5EF4-FFF2-40B4-BE49-F238E27FC236}">
                <a16:creationId xmlns:a16="http://schemas.microsoft.com/office/drawing/2014/main" id="{0703676E-EE64-40BD-9AB1-AF1BAB0C1CE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8749"/>
          <a:stretch/>
        </p:blipFill>
        <p:spPr>
          <a:xfrm>
            <a:off x="822960" y="246815"/>
            <a:ext cx="4121355" cy="1490546"/>
          </a:xfrm>
        </p:spPr>
      </p:pic>
      <p:sp>
        <p:nvSpPr>
          <p:cNvPr id="16" name="Content Placeholder 15">
            <a:extLst>
              <a:ext uri="{FF2B5EF4-FFF2-40B4-BE49-F238E27FC236}">
                <a16:creationId xmlns:a16="http://schemas.microsoft.com/office/drawing/2014/main" id="{CA6B097A-DC32-44FD-93DF-FB64D9BEF5E0}"/>
              </a:ext>
            </a:extLst>
          </p:cNvPr>
          <p:cNvSpPr>
            <a:spLocks noGrp="1"/>
          </p:cNvSpPr>
          <p:nvPr>
            <p:ph sz="half" idx="2"/>
          </p:nvPr>
        </p:nvSpPr>
        <p:spPr>
          <a:xfrm>
            <a:off x="914400" y="1845734"/>
            <a:ext cx="7452360" cy="4402665"/>
          </a:xfrm>
        </p:spPr>
        <p:txBody>
          <a:bodyPr>
            <a:normAutofit/>
          </a:bodyPr>
          <a:lstStyle/>
          <a:p>
            <a:pPr marL="201168" lvl="1" indent="0">
              <a:buNone/>
            </a:pPr>
            <a:r>
              <a:rPr lang="en-US" sz="2800" b="1" dirty="0">
                <a:solidFill>
                  <a:srgbClr val="133659"/>
                </a:solidFill>
                <a:latin typeface="+mj-lt"/>
              </a:rPr>
              <a:t>Apprentices</a:t>
            </a:r>
          </a:p>
          <a:p>
            <a:pPr lvl="1">
              <a:lnSpc>
                <a:spcPct val="150000"/>
              </a:lnSpc>
              <a:buFont typeface="Arial" panose="020B0604020202020204" pitchFamily="34" charset="0"/>
              <a:buChar char="•"/>
            </a:pPr>
            <a:r>
              <a:rPr lang="en-US" sz="2000" dirty="0"/>
              <a:t>EARN WHILE YOU LEARN</a:t>
            </a:r>
          </a:p>
          <a:p>
            <a:pPr lvl="1">
              <a:lnSpc>
                <a:spcPct val="150000"/>
              </a:lnSpc>
              <a:buFont typeface="Arial" panose="020B0604020202020204" pitchFamily="34" charset="0"/>
              <a:buChar char="•"/>
            </a:pPr>
            <a:r>
              <a:rPr lang="en-US" sz="2000" dirty="0"/>
              <a:t>Hands-on experience</a:t>
            </a:r>
          </a:p>
          <a:p>
            <a:pPr lvl="1">
              <a:lnSpc>
                <a:spcPct val="150000"/>
              </a:lnSpc>
              <a:buFont typeface="Arial" panose="020B0604020202020204" pitchFamily="34" charset="0"/>
              <a:buChar char="•"/>
            </a:pPr>
            <a:r>
              <a:rPr lang="en-US" sz="2000" dirty="0"/>
              <a:t>Build up your skills</a:t>
            </a:r>
          </a:p>
          <a:p>
            <a:pPr lvl="1">
              <a:lnSpc>
                <a:spcPct val="150000"/>
              </a:lnSpc>
              <a:buFont typeface="Arial" panose="020B0604020202020204" pitchFamily="34" charset="0"/>
              <a:buChar char="•"/>
            </a:pPr>
            <a:r>
              <a:rPr lang="en-US" sz="2000" dirty="0"/>
              <a:t>Over 1,200 </a:t>
            </a:r>
            <a:r>
              <a:rPr lang="en-US" sz="2000" dirty="0" err="1"/>
              <a:t>apprenticeable</a:t>
            </a:r>
            <a:r>
              <a:rPr lang="en-US" sz="2000" dirty="0"/>
              <a:t> occupations</a:t>
            </a:r>
          </a:p>
          <a:p>
            <a:pPr lvl="1">
              <a:lnSpc>
                <a:spcPct val="150000"/>
              </a:lnSpc>
              <a:buFont typeface="Arial" panose="020B0604020202020204" pitchFamily="34" charset="0"/>
              <a:buChar char="•"/>
            </a:pPr>
            <a:endParaRPr lang="fr-FR" sz="2000" b="1" dirty="0">
              <a:solidFill>
                <a:srgbClr val="81D228"/>
              </a:solidFill>
            </a:endParaRPr>
          </a:p>
          <a:p>
            <a:pPr marL="201168" lvl="1" indent="0" algn="ctr">
              <a:lnSpc>
                <a:spcPct val="100000"/>
              </a:lnSpc>
              <a:buNone/>
            </a:pPr>
            <a:r>
              <a:rPr lang="fr-FR" sz="2000" b="1" dirty="0">
                <a:solidFill>
                  <a:srgbClr val="81D228"/>
                </a:solidFill>
                <a:hlinkClick r:id="rId4"/>
              </a:rPr>
              <a:t>www.mynextmove.org</a:t>
            </a:r>
            <a:endParaRPr lang="fr-FR" sz="2000" b="1" dirty="0">
              <a:solidFill>
                <a:srgbClr val="81D228"/>
              </a:solidFill>
            </a:endParaRPr>
          </a:p>
          <a:p>
            <a:pPr marL="201168" lvl="1" indent="0" algn="ctr">
              <a:lnSpc>
                <a:spcPct val="150000"/>
              </a:lnSpc>
              <a:buNone/>
            </a:pPr>
            <a:r>
              <a:rPr lang="en-US" sz="2000" b="1" dirty="0">
                <a:hlinkClick r:id="rId5"/>
              </a:rPr>
              <a:t>apprenticeship@twc.state.tx.us</a:t>
            </a:r>
            <a:endParaRPr lang="en-US" sz="2000" b="1" dirty="0"/>
          </a:p>
          <a:p>
            <a:pPr marL="201168" lvl="1" indent="0">
              <a:lnSpc>
                <a:spcPct val="150000"/>
              </a:lnSpc>
              <a:buNone/>
            </a:pPr>
            <a:endParaRPr lang="en-US" sz="2000" dirty="0"/>
          </a:p>
        </p:txBody>
      </p:sp>
    </p:spTree>
    <p:extLst>
      <p:ext uri="{BB962C8B-B14F-4D97-AF65-F5344CB8AC3E}">
        <p14:creationId xmlns:p14="http://schemas.microsoft.com/office/powerpoint/2010/main" val="3917810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8092440" cy="899160"/>
          </a:xfrm>
        </p:spPr>
        <p:txBody>
          <a:bodyPr anchor="ctr">
            <a:normAutofit/>
          </a:bodyPr>
          <a:lstStyle/>
          <a:p>
            <a:r>
              <a:rPr lang="en-US" sz="3800" b="1" dirty="0">
                <a:solidFill>
                  <a:schemeClr val="accent2">
                    <a:lumMod val="75000"/>
                  </a:schemeClr>
                </a:solidFill>
              </a:rPr>
              <a:t>Our Web Based Tools</a:t>
            </a:r>
            <a:endParaRPr lang="en-US" sz="3100" b="1" dirty="0">
              <a:solidFill>
                <a:schemeClr val="accent2">
                  <a:lumMod val="75000"/>
                </a:schemeClr>
              </a:solidFill>
            </a:endParaRPr>
          </a:p>
        </p:txBody>
      </p:sp>
      <p:sp>
        <p:nvSpPr>
          <p:cNvPr id="3" name="Content Placeholder 2"/>
          <p:cNvSpPr>
            <a:spLocks noGrp="1"/>
          </p:cNvSpPr>
          <p:nvPr>
            <p:ph idx="1"/>
          </p:nvPr>
        </p:nvSpPr>
        <p:spPr/>
        <p:txBody>
          <a:bodyPr>
            <a:normAutofit fontScale="92500" lnSpcReduction="20000"/>
          </a:bodyPr>
          <a:lstStyle/>
          <a:p>
            <a:pPr marL="0">
              <a:lnSpc>
                <a:spcPct val="120000"/>
              </a:lnSpc>
              <a:spcBef>
                <a:spcPts val="0"/>
              </a:spcBef>
              <a:spcAft>
                <a:spcPts val="0"/>
              </a:spcAft>
            </a:pPr>
            <a:r>
              <a:rPr lang="en-US" b="1" dirty="0"/>
              <a:t>Texas Career Check </a:t>
            </a:r>
            <a:r>
              <a:rPr lang="en-US" dirty="0"/>
              <a:t>(</a:t>
            </a:r>
            <a:r>
              <a:rPr lang="en-US" dirty="0">
                <a:hlinkClick r:id="rId3"/>
              </a:rPr>
              <a:t>www.TexasCareerCheck.com</a:t>
            </a:r>
            <a:r>
              <a:rPr lang="en-US" dirty="0"/>
              <a:t>)</a:t>
            </a:r>
          </a:p>
          <a:p>
            <a:pPr lvl="2">
              <a:lnSpc>
                <a:spcPct val="120000"/>
              </a:lnSpc>
              <a:spcBef>
                <a:spcPts val="0"/>
              </a:spcBef>
              <a:spcAft>
                <a:spcPts val="0"/>
              </a:spcAft>
              <a:buClr>
                <a:srgbClr val="81D228"/>
              </a:buClr>
              <a:buFont typeface="Wingdings" panose="05000000000000000000" pitchFamily="2" charset="2"/>
              <a:buChar char="v"/>
            </a:pPr>
            <a:r>
              <a:rPr lang="en-US" sz="1350" dirty="0"/>
              <a:t>Assess interests; explore job and education options</a:t>
            </a:r>
          </a:p>
          <a:p>
            <a:pPr marL="0">
              <a:lnSpc>
                <a:spcPct val="120000"/>
              </a:lnSpc>
              <a:spcBef>
                <a:spcPts val="0"/>
              </a:spcBef>
              <a:spcAft>
                <a:spcPts val="0"/>
              </a:spcAft>
            </a:pPr>
            <a:endParaRPr lang="en-US" dirty="0"/>
          </a:p>
          <a:p>
            <a:pPr marL="0">
              <a:lnSpc>
                <a:spcPct val="120000"/>
              </a:lnSpc>
              <a:spcBef>
                <a:spcPts val="0"/>
              </a:spcBef>
              <a:spcAft>
                <a:spcPts val="0"/>
              </a:spcAft>
            </a:pPr>
            <a:r>
              <a:rPr lang="en-US" b="1" dirty="0"/>
              <a:t>Reality Check </a:t>
            </a:r>
            <a:r>
              <a:rPr lang="en-US" dirty="0"/>
              <a:t>(</a:t>
            </a:r>
            <a:r>
              <a:rPr lang="en-US" dirty="0">
                <a:hlinkClick r:id="rId4"/>
              </a:rPr>
              <a:t>www.texasrealitycheck.com</a:t>
            </a:r>
            <a:r>
              <a:rPr lang="en-US" dirty="0"/>
              <a:t>)</a:t>
            </a:r>
          </a:p>
          <a:p>
            <a:pPr lvl="2">
              <a:lnSpc>
                <a:spcPct val="120000"/>
              </a:lnSpc>
              <a:spcBef>
                <a:spcPts val="0"/>
              </a:spcBef>
              <a:spcAft>
                <a:spcPts val="0"/>
              </a:spcAft>
              <a:buClr>
                <a:srgbClr val="81D228"/>
              </a:buClr>
              <a:buFont typeface="Wingdings" panose="05000000000000000000" pitchFamily="2" charset="2"/>
              <a:buChar char="v"/>
            </a:pPr>
            <a:r>
              <a:rPr lang="en-US" sz="1350" dirty="0"/>
              <a:t>Evaluate the cost of lifestyle choices; check out jobs and education requirements to support those choices</a:t>
            </a:r>
          </a:p>
          <a:p>
            <a:pPr marL="0">
              <a:lnSpc>
                <a:spcPct val="120000"/>
              </a:lnSpc>
              <a:spcBef>
                <a:spcPts val="0"/>
              </a:spcBef>
              <a:spcAft>
                <a:spcPts val="0"/>
              </a:spcAft>
            </a:pPr>
            <a:endParaRPr lang="en-US" dirty="0"/>
          </a:p>
          <a:p>
            <a:pPr marL="0">
              <a:lnSpc>
                <a:spcPct val="120000"/>
              </a:lnSpc>
              <a:spcBef>
                <a:spcPts val="0"/>
              </a:spcBef>
              <a:spcAft>
                <a:spcPts val="0"/>
              </a:spcAft>
            </a:pPr>
            <a:r>
              <a:rPr lang="en-US" b="1" dirty="0" err="1"/>
              <a:t>AutoCoder</a:t>
            </a:r>
            <a:r>
              <a:rPr lang="en-US" dirty="0"/>
              <a:t> (</a:t>
            </a:r>
            <a:r>
              <a:rPr lang="en-US" dirty="0">
                <a:hlinkClick r:id="rId5"/>
              </a:rPr>
              <a:t>http://autocoder.lmci.state.tx.us</a:t>
            </a:r>
            <a:r>
              <a:rPr lang="en-US" dirty="0"/>
              <a:t>) </a:t>
            </a:r>
          </a:p>
          <a:p>
            <a:pPr lvl="2">
              <a:lnSpc>
                <a:spcPct val="120000"/>
              </a:lnSpc>
              <a:spcBef>
                <a:spcPts val="0"/>
              </a:spcBef>
              <a:spcAft>
                <a:spcPts val="0"/>
              </a:spcAft>
              <a:buClr>
                <a:srgbClr val="81D228"/>
              </a:buClr>
              <a:buFont typeface="Wingdings" panose="05000000000000000000" pitchFamily="2" charset="2"/>
              <a:buChar char="v"/>
            </a:pPr>
            <a:r>
              <a:rPr lang="en-US" sz="1500" dirty="0"/>
              <a:t>Convert job descriptions, applications, resumes, other text to occupational titles; link to online job postings; and more</a:t>
            </a:r>
          </a:p>
          <a:p>
            <a:pPr marL="0">
              <a:lnSpc>
                <a:spcPct val="120000"/>
              </a:lnSpc>
              <a:spcBef>
                <a:spcPts val="0"/>
              </a:spcBef>
              <a:spcAft>
                <a:spcPts val="0"/>
              </a:spcAft>
            </a:pPr>
            <a:endParaRPr lang="en-US" sz="1350" dirty="0"/>
          </a:p>
          <a:p>
            <a:pPr marL="0">
              <a:lnSpc>
                <a:spcPct val="120000"/>
              </a:lnSpc>
              <a:spcBef>
                <a:spcPts val="0"/>
              </a:spcBef>
              <a:spcAft>
                <a:spcPts val="0"/>
              </a:spcAft>
            </a:pPr>
            <a:r>
              <a:rPr lang="en-US" b="1" dirty="0"/>
              <a:t>Texas Occupational Wages </a:t>
            </a:r>
            <a:r>
              <a:rPr lang="en-US" dirty="0"/>
              <a:t>(</a:t>
            </a:r>
            <a:r>
              <a:rPr lang="en-US" dirty="0">
                <a:hlinkClick r:id="rId6"/>
              </a:rPr>
              <a:t>www.texaswages.com</a:t>
            </a:r>
            <a:r>
              <a:rPr lang="en-US" dirty="0"/>
              <a:t>)</a:t>
            </a:r>
          </a:p>
          <a:p>
            <a:pPr lvl="2">
              <a:lnSpc>
                <a:spcPct val="120000"/>
              </a:lnSpc>
              <a:spcBef>
                <a:spcPts val="0"/>
              </a:spcBef>
              <a:spcAft>
                <a:spcPts val="0"/>
              </a:spcAft>
              <a:buClr>
                <a:srgbClr val="81D228"/>
              </a:buClr>
              <a:buFont typeface="Wingdings" panose="05000000000000000000" pitchFamily="2" charset="2"/>
              <a:buChar char="v"/>
            </a:pPr>
            <a:r>
              <a:rPr lang="en-US" sz="1500" dirty="0"/>
              <a:t>Pay data for over 800 jobs by region in Texas</a:t>
            </a:r>
          </a:p>
          <a:p>
            <a:pPr marL="0">
              <a:lnSpc>
                <a:spcPct val="120000"/>
              </a:lnSpc>
              <a:spcBef>
                <a:spcPts val="0"/>
              </a:spcBef>
              <a:spcAft>
                <a:spcPts val="0"/>
              </a:spcAft>
            </a:pPr>
            <a:endParaRPr lang="en-US" dirty="0"/>
          </a:p>
          <a:p>
            <a:pPr marL="0">
              <a:lnSpc>
                <a:spcPct val="120000"/>
              </a:lnSpc>
              <a:spcBef>
                <a:spcPts val="0"/>
              </a:spcBef>
              <a:spcAft>
                <a:spcPts val="0"/>
              </a:spcAft>
            </a:pPr>
            <a:r>
              <a:rPr lang="en-US" b="1" dirty="0"/>
              <a:t>Texas CREWS </a:t>
            </a:r>
            <a:r>
              <a:rPr lang="en-US" dirty="0"/>
              <a:t>(</a:t>
            </a:r>
            <a:r>
              <a:rPr lang="en-US" dirty="0">
                <a:hlinkClick r:id="rId7"/>
              </a:rPr>
              <a:t>www.txcrews.org</a:t>
            </a:r>
            <a:r>
              <a:rPr lang="en-US" dirty="0"/>
              <a:t>)</a:t>
            </a:r>
          </a:p>
          <a:p>
            <a:pPr lvl="2">
              <a:lnSpc>
                <a:spcPct val="120000"/>
              </a:lnSpc>
              <a:spcBef>
                <a:spcPts val="0"/>
              </a:spcBef>
              <a:spcAft>
                <a:spcPts val="0"/>
              </a:spcAft>
              <a:buClr>
                <a:srgbClr val="81D228"/>
              </a:buClr>
              <a:buFont typeface="Wingdings" panose="05000000000000000000" pitchFamily="2" charset="2"/>
              <a:buChar char="v"/>
            </a:pPr>
            <a:r>
              <a:rPr lang="en-US" sz="1500" dirty="0"/>
              <a:t>Education outcomes; jobs, earnings, debt by major and public college</a:t>
            </a:r>
          </a:p>
          <a:p>
            <a:endParaRPr lang="en-US" dirty="0"/>
          </a:p>
        </p:txBody>
      </p:sp>
    </p:spTree>
    <p:extLst>
      <p:ext uri="{BB962C8B-B14F-4D97-AF65-F5344CB8AC3E}">
        <p14:creationId xmlns:p14="http://schemas.microsoft.com/office/powerpoint/2010/main" val="1645509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8092440" cy="899160"/>
          </a:xfrm>
        </p:spPr>
        <p:txBody>
          <a:bodyPr anchor="ctr">
            <a:normAutofit/>
          </a:bodyPr>
          <a:lstStyle/>
          <a:p>
            <a:r>
              <a:rPr lang="en-US" sz="3800" b="1" dirty="0">
                <a:solidFill>
                  <a:schemeClr val="accent2">
                    <a:lumMod val="75000"/>
                  </a:schemeClr>
                </a:solidFill>
              </a:rPr>
              <a:t>Some of Our Publications</a:t>
            </a:r>
            <a:endParaRPr lang="en-US" sz="3100" b="1" dirty="0">
              <a:solidFill>
                <a:schemeClr val="accent2">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981200"/>
            <a:ext cx="3108469" cy="402272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981201"/>
            <a:ext cx="3108960" cy="4023360"/>
          </a:xfrm>
          <a:prstGeom prst="rect">
            <a:avLst/>
          </a:prstGeom>
        </p:spPr>
      </p:pic>
    </p:spTree>
    <p:extLst>
      <p:ext uri="{BB962C8B-B14F-4D97-AF65-F5344CB8AC3E}">
        <p14:creationId xmlns:p14="http://schemas.microsoft.com/office/powerpoint/2010/main" val="413231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8092440" cy="899160"/>
          </a:xfrm>
        </p:spPr>
        <p:txBody>
          <a:bodyPr anchor="ctr">
            <a:normAutofit/>
          </a:bodyPr>
          <a:lstStyle/>
          <a:p>
            <a:r>
              <a:rPr lang="en-US" sz="3800" b="1" dirty="0">
                <a:solidFill>
                  <a:schemeClr val="accent2">
                    <a:lumMod val="75000"/>
                  </a:schemeClr>
                </a:solidFill>
              </a:rPr>
              <a:t>Sign up for </a:t>
            </a:r>
            <a:r>
              <a:rPr lang="en-US" sz="3800" b="1" dirty="0" err="1">
                <a:solidFill>
                  <a:schemeClr val="accent2">
                    <a:lumMod val="75000"/>
                  </a:schemeClr>
                </a:solidFill>
              </a:rPr>
              <a:t>Govdelivery</a:t>
            </a:r>
            <a:endParaRPr lang="en-US" sz="3100" b="1" dirty="0">
              <a:solidFill>
                <a:schemeClr val="accent2">
                  <a:lumMod val="75000"/>
                </a:schemeClr>
              </a:solidFill>
            </a:endParaRPr>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t="2053" r="537" b="28"/>
          <a:stretch/>
        </p:blipFill>
        <p:spPr>
          <a:xfrm>
            <a:off x="1126615" y="1905000"/>
            <a:ext cx="6983582" cy="769679"/>
          </a:xfrm>
          <a:prstGeom prst="rect">
            <a:avLst/>
          </a:prstGeom>
        </p:spPr>
      </p:pic>
      <p:pic>
        <p:nvPicPr>
          <p:cNvPr id="7" name="Content Placeholder 11" descr="Screen Clipping"/>
          <p:cNvPicPr>
            <a:picLocks noChangeAspect="1"/>
          </p:cNvPicPr>
          <p:nvPr/>
        </p:nvPicPr>
        <p:blipFill rotWithShape="1">
          <a:blip r:embed="rId4">
            <a:extLst>
              <a:ext uri="{28A0092B-C50C-407E-A947-70E740481C1C}">
                <a14:useLocalDpi xmlns:a14="http://schemas.microsoft.com/office/drawing/2010/main" val="0"/>
              </a:ext>
            </a:extLst>
          </a:blip>
          <a:srcRect b="20002"/>
          <a:stretch/>
        </p:blipFill>
        <p:spPr>
          <a:xfrm>
            <a:off x="2921188" y="2790325"/>
            <a:ext cx="3522320" cy="3356597"/>
          </a:xfrm>
          <a:prstGeom prst="rect">
            <a:avLst/>
          </a:prstGeom>
        </p:spPr>
      </p:pic>
      <p:sp>
        <p:nvSpPr>
          <p:cNvPr id="8" name="Rectangle 7"/>
          <p:cNvSpPr/>
          <p:nvPr/>
        </p:nvSpPr>
        <p:spPr>
          <a:xfrm>
            <a:off x="2989768" y="5152135"/>
            <a:ext cx="1879412" cy="9947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8783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7794567" cy="899160"/>
          </a:xfrm>
        </p:spPr>
        <p:txBody>
          <a:bodyPr anchor="ctr">
            <a:normAutofit fontScale="90000"/>
          </a:bodyPr>
          <a:lstStyle/>
          <a:p>
            <a:r>
              <a:rPr lang="en-US" sz="3600" b="1" dirty="0">
                <a:solidFill>
                  <a:srgbClr val="133659"/>
                </a:solidFill>
              </a:rPr>
              <a:t>Employment Recovery from Economic Downturn</a:t>
            </a:r>
            <a:br>
              <a:rPr lang="en-US" b="1" dirty="0">
                <a:solidFill>
                  <a:srgbClr val="133659"/>
                </a:solidFill>
              </a:rPr>
            </a:br>
            <a:r>
              <a:rPr lang="en-US" sz="2900" b="1" dirty="0">
                <a:solidFill>
                  <a:srgbClr val="133659"/>
                </a:solidFill>
              </a:rPr>
              <a:t>Seasonally Adjusted, Indexed to Pre-Downturn Peaks</a:t>
            </a:r>
          </a:p>
        </p:txBody>
      </p:sp>
      <p:graphicFrame>
        <p:nvGraphicFramePr>
          <p:cNvPr id="5" name="Content Placeholder 4">
            <a:extLst>
              <a:ext uri="{FF2B5EF4-FFF2-40B4-BE49-F238E27FC236}">
                <a16:creationId xmlns:a16="http://schemas.microsoft.com/office/drawing/2014/main" id="{FE6DC7B7-55C3-4637-AACB-04C7299A139C}"/>
              </a:ext>
            </a:extLst>
          </p:cNvPr>
          <p:cNvGraphicFramePr>
            <a:graphicFrameLocks noGrp="1"/>
          </p:cNvGraphicFramePr>
          <p:nvPr>
            <p:ph idx="1"/>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3018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8092440" cy="899160"/>
          </a:xfrm>
        </p:spPr>
        <p:txBody>
          <a:bodyPr anchor="ctr">
            <a:normAutofit/>
          </a:bodyPr>
          <a:lstStyle/>
          <a:p>
            <a:r>
              <a:rPr lang="en-US" sz="3800" b="1" dirty="0">
                <a:solidFill>
                  <a:schemeClr val="accent2">
                    <a:lumMod val="75000"/>
                  </a:schemeClr>
                </a:solidFill>
              </a:rPr>
              <a:t>Contact Information</a:t>
            </a:r>
            <a:endParaRPr lang="en-US" sz="3100" b="1" dirty="0">
              <a:solidFill>
                <a:schemeClr val="accent2">
                  <a:lumMod val="75000"/>
                </a:schemeClr>
              </a:solidFill>
            </a:endParaRPr>
          </a:p>
        </p:txBody>
      </p:sp>
      <p:sp>
        <p:nvSpPr>
          <p:cNvPr id="3" name="Content Placeholder 2"/>
          <p:cNvSpPr>
            <a:spLocks noGrp="1"/>
          </p:cNvSpPr>
          <p:nvPr>
            <p:ph idx="1"/>
          </p:nvPr>
        </p:nvSpPr>
        <p:spPr/>
        <p:txBody>
          <a:bodyPr>
            <a:normAutofit fontScale="47500" lnSpcReduction="20000"/>
          </a:bodyPr>
          <a:lstStyle/>
          <a:p>
            <a:pPr marL="0" lvl="1" indent="0" algn="ctr">
              <a:lnSpc>
                <a:spcPct val="120000"/>
              </a:lnSpc>
              <a:spcBef>
                <a:spcPts val="0"/>
              </a:spcBef>
              <a:spcAft>
                <a:spcPts val="0"/>
              </a:spcAft>
              <a:buClr>
                <a:srgbClr val="81D228"/>
              </a:buClr>
              <a:buNone/>
            </a:pPr>
            <a:r>
              <a:rPr lang="en-US" sz="3600" b="1" dirty="0"/>
              <a:t>Career Information Hotline</a:t>
            </a:r>
          </a:p>
          <a:p>
            <a:pPr marL="0" algn="ctr">
              <a:lnSpc>
                <a:spcPct val="120000"/>
              </a:lnSpc>
              <a:spcBef>
                <a:spcPts val="0"/>
              </a:spcBef>
              <a:spcAft>
                <a:spcPts val="0"/>
              </a:spcAft>
            </a:pPr>
            <a:r>
              <a:rPr lang="en-US" sz="3600" dirty="0"/>
              <a:t>1-800-822-PLAN (7526)</a:t>
            </a:r>
          </a:p>
          <a:p>
            <a:pPr marL="0" algn="ctr">
              <a:lnSpc>
                <a:spcPct val="120000"/>
              </a:lnSpc>
              <a:spcBef>
                <a:spcPts val="0"/>
              </a:spcBef>
              <a:spcAft>
                <a:spcPts val="0"/>
              </a:spcAft>
            </a:pPr>
            <a:endParaRPr lang="en-US" sz="3600" dirty="0"/>
          </a:p>
          <a:p>
            <a:pPr marL="0" algn="ctr">
              <a:lnSpc>
                <a:spcPct val="120000"/>
              </a:lnSpc>
              <a:spcBef>
                <a:spcPts val="0"/>
              </a:spcBef>
              <a:spcAft>
                <a:spcPts val="0"/>
              </a:spcAft>
            </a:pPr>
            <a:r>
              <a:rPr lang="en-US" sz="3600" b="1" dirty="0"/>
              <a:t>Labor Market Information Hotline: </a:t>
            </a:r>
          </a:p>
          <a:p>
            <a:pPr marL="0" algn="ctr">
              <a:lnSpc>
                <a:spcPct val="120000"/>
              </a:lnSpc>
              <a:spcBef>
                <a:spcPts val="0"/>
              </a:spcBef>
              <a:spcAft>
                <a:spcPts val="0"/>
              </a:spcAft>
            </a:pPr>
            <a:r>
              <a:rPr lang="en-US" sz="3600" dirty="0"/>
              <a:t>1-866-938-4444</a:t>
            </a:r>
          </a:p>
          <a:p>
            <a:pPr marL="0" algn="ctr">
              <a:lnSpc>
                <a:spcPct val="120000"/>
              </a:lnSpc>
              <a:spcBef>
                <a:spcPts val="0"/>
              </a:spcBef>
              <a:spcAft>
                <a:spcPts val="0"/>
              </a:spcAft>
            </a:pPr>
            <a:endParaRPr lang="en-US" sz="3600" dirty="0"/>
          </a:p>
          <a:p>
            <a:pPr marL="0" algn="ctr">
              <a:lnSpc>
                <a:spcPct val="120000"/>
              </a:lnSpc>
              <a:spcBef>
                <a:spcPts val="0"/>
              </a:spcBef>
              <a:spcAft>
                <a:spcPts val="0"/>
              </a:spcAft>
            </a:pPr>
            <a:r>
              <a:rPr lang="en-US" sz="3600" b="1" dirty="0"/>
              <a:t>General Information Line: </a:t>
            </a:r>
          </a:p>
          <a:p>
            <a:pPr marL="0" algn="ctr">
              <a:lnSpc>
                <a:spcPct val="120000"/>
              </a:lnSpc>
              <a:spcBef>
                <a:spcPts val="0"/>
              </a:spcBef>
              <a:spcAft>
                <a:spcPts val="0"/>
              </a:spcAft>
            </a:pPr>
            <a:r>
              <a:rPr lang="en-US" sz="3600" dirty="0"/>
              <a:t>(512) 936-3200</a:t>
            </a:r>
          </a:p>
          <a:p>
            <a:pPr marL="0" algn="ctr">
              <a:lnSpc>
                <a:spcPct val="120000"/>
              </a:lnSpc>
              <a:spcBef>
                <a:spcPts val="0"/>
              </a:spcBef>
              <a:spcAft>
                <a:spcPts val="0"/>
              </a:spcAft>
            </a:pPr>
            <a:endParaRPr lang="en-US" sz="3600" dirty="0"/>
          </a:p>
          <a:p>
            <a:pPr marL="0" algn="ctr">
              <a:lnSpc>
                <a:spcPct val="120000"/>
              </a:lnSpc>
              <a:spcBef>
                <a:spcPts val="0"/>
              </a:spcBef>
              <a:spcAft>
                <a:spcPts val="0"/>
              </a:spcAft>
            </a:pPr>
            <a:r>
              <a:rPr lang="en-US" sz="3600" b="1" dirty="0"/>
              <a:t>Email </a:t>
            </a:r>
          </a:p>
          <a:p>
            <a:pPr marL="0" algn="ctr">
              <a:lnSpc>
                <a:spcPct val="120000"/>
              </a:lnSpc>
              <a:spcBef>
                <a:spcPts val="0"/>
              </a:spcBef>
              <a:spcAft>
                <a:spcPts val="0"/>
              </a:spcAft>
            </a:pPr>
            <a:r>
              <a:rPr lang="en-US" sz="3600" b="1" dirty="0">
                <a:hlinkClick r:id="rId3"/>
              </a:rPr>
              <a:t>lmci@twc.state.tx.us</a:t>
            </a:r>
            <a:endParaRPr lang="en-US" sz="3600" b="1" dirty="0"/>
          </a:p>
          <a:p>
            <a:pPr marL="0" algn="ctr">
              <a:lnSpc>
                <a:spcPct val="120000"/>
              </a:lnSpc>
              <a:spcBef>
                <a:spcPts val="0"/>
              </a:spcBef>
              <a:spcAft>
                <a:spcPts val="0"/>
              </a:spcAft>
            </a:pPr>
            <a:endParaRPr lang="en-US" sz="3600" b="1" dirty="0"/>
          </a:p>
          <a:p>
            <a:pPr marL="0" algn="ctr">
              <a:lnSpc>
                <a:spcPct val="120000"/>
              </a:lnSpc>
              <a:spcBef>
                <a:spcPts val="0"/>
              </a:spcBef>
              <a:spcAft>
                <a:spcPts val="0"/>
              </a:spcAft>
            </a:pPr>
            <a:r>
              <a:rPr lang="en-US" sz="3600" b="1" dirty="0">
                <a:hlinkClick r:id="rId4"/>
              </a:rPr>
              <a:t>www.lmci.state.tx.us</a:t>
            </a:r>
            <a:endParaRPr lang="en-US" sz="3600" b="1" dirty="0"/>
          </a:p>
        </p:txBody>
      </p:sp>
    </p:spTree>
    <p:extLst>
      <p:ext uri="{BB962C8B-B14F-4D97-AF65-F5344CB8AC3E}">
        <p14:creationId xmlns:p14="http://schemas.microsoft.com/office/powerpoint/2010/main" val="828070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THANK YOU!</a:t>
            </a:r>
          </a:p>
        </p:txBody>
      </p:sp>
      <p:sp>
        <p:nvSpPr>
          <p:cNvPr id="3" name="Content Placeholder 2"/>
          <p:cNvSpPr>
            <a:spLocks noGrp="1"/>
          </p:cNvSpPr>
          <p:nvPr>
            <p:ph idx="1"/>
          </p:nvPr>
        </p:nvSpPr>
        <p:spPr>
          <a:xfrm>
            <a:off x="3600450" y="1198726"/>
            <a:ext cx="4869180" cy="3678074"/>
          </a:xfrm>
        </p:spPr>
        <p:txBody>
          <a:bodyPr anchor="t">
            <a:normAutofit/>
          </a:bodyPr>
          <a:lstStyle/>
          <a:p>
            <a:pPr algn="ctr"/>
            <a:r>
              <a:rPr lang="en-US" sz="3000" b="1" dirty="0">
                <a:solidFill>
                  <a:schemeClr val="tx1"/>
                </a:solidFill>
              </a:rPr>
              <a:t>Mariana Vega</a:t>
            </a:r>
          </a:p>
          <a:p>
            <a:pPr algn="ctr"/>
            <a:r>
              <a:rPr lang="en-US" sz="3000" b="1" dirty="0">
                <a:solidFill>
                  <a:schemeClr val="tx1"/>
                </a:solidFill>
              </a:rPr>
              <a:t>Dissemination and Outreach</a:t>
            </a:r>
          </a:p>
          <a:p>
            <a:pPr algn="ctr"/>
            <a:endParaRPr lang="en-US" sz="3000" b="1" dirty="0">
              <a:solidFill>
                <a:schemeClr val="tx1"/>
              </a:solidFill>
            </a:endParaRPr>
          </a:p>
          <a:p>
            <a:pPr algn="ctr"/>
            <a:r>
              <a:rPr lang="en-US" sz="2400" b="1" dirty="0">
                <a:solidFill>
                  <a:srgbClr val="6EAC1C"/>
                </a:solidFill>
              </a:rPr>
              <a:t>512-936-3114</a:t>
            </a:r>
          </a:p>
          <a:p>
            <a:pPr algn="ctr"/>
            <a:r>
              <a:rPr lang="en-US" sz="2400" b="1" dirty="0">
                <a:hlinkClick r:id="rId2"/>
              </a:rPr>
              <a:t>mariana.vega@twc.state.tx.us</a:t>
            </a:r>
            <a:endParaRPr lang="en-US" sz="2400" b="1" dirty="0"/>
          </a:p>
          <a:p>
            <a:pPr algn="ctr"/>
            <a:r>
              <a:rPr lang="en-US" sz="2400" b="1" dirty="0">
                <a:hlinkClick r:id="rId3"/>
              </a:rPr>
              <a:t>www.lmci.state.tx.us</a:t>
            </a:r>
            <a:endParaRPr lang="en-US" sz="2400" b="1" dirty="0"/>
          </a:p>
        </p:txBody>
      </p:sp>
      <p:sp>
        <p:nvSpPr>
          <p:cNvPr id="10" name="Slide Number Placeholder 6"/>
          <p:cNvSpPr txBox="1">
            <a:spLocks/>
          </p:cNvSpPr>
          <p:nvPr/>
        </p:nvSpPr>
        <p:spPr>
          <a:xfrm>
            <a:off x="7425343" y="5702089"/>
            <a:ext cx="1651982" cy="273844"/>
          </a:xfrm>
          <a:prstGeom prst="rect">
            <a:avLst/>
          </a:prstGeom>
        </p:spPr>
        <p:txBody>
          <a:bodyPr vert="horz" lIns="68580" tIns="34290" rIns="68580" bIns="34290" rtlCol="0" anchor="ctr"/>
          <a:lstStyle>
            <a:defPPr>
              <a:defRPr lang="en-US"/>
            </a:defPPr>
            <a:lvl1pPr marL="0" algn="r" defTabSz="457200" rtl="0" eaLnBrk="1" latinLnBrk="0" hangingPunct="1">
              <a:defRPr sz="105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A8FAC7-9C65-4B32-A141-AA01109E2E60}" type="slidenum">
              <a:rPr lang="en-US" sz="1350">
                <a:solidFill>
                  <a:schemeClr val="bg1"/>
                </a:solidFill>
              </a:rPr>
              <a:pPr/>
              <a:t>41</a:t>
            </a:fld>
            <a:endParaRPr lang="en-US" sz="1350" dirty="0">
              <a:solidFill>
                <a:schemeClr val="bg1"/>
              </a:solidFill>
            </a:endParaRPr>
          </a:p>
        </p:txBody>
      </p:sp>
    </p:spTree>
    <p:extLst>
      <p:ext uri="{BB962C8B-B14F-4D97-AF65-F5344CB8AC3E}">
        <p14:creationId xmlns:p14="http://schemas.microsoft.com/office/powerpoint/2010/main" val="16653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1017616"/>
            <a:ext cx="8254365" cy="734984"/>
          </a:xfrm>
        </p:spPr>
        <p:txBody>
          <a:bodyPr anchor="ctr">
            <a:normAutofit fontScale="90000"/>
          </a:bodyPr>
          <a:lstStyle/>
          <a:p>
            <a:r>
              <a:rPr lang="en-US" sz="3400" b="1" dirty="0">
                <a:solidFill>
                  <a:schemeClr val="accent2">
                    <a:lumMod val="75000"/>
                  </a:schemeClr>
                </a:solidFill>
              </a:rPr>
              <a:t>Annual Job Growth and U-Rates for Texas Metros</a:t>
            </a:r>
            <a:br>
              <a:rPr lang="en-US" sz="3525" b="1" dirty="0">
                <a:solidFill>
                  <a:schemeClr val="accent2">
                    <a:lumMod val="75000"/>
                  </a:schemeClr>
                </a:solidFill>
              </a:rPr>
            </a:br>
            <a:r>
              <a:rPr lang="en-US" sz="2700" b="1" dirty="0">
                <a:solidFill>
                  <a:schemeClr val="accent2">
                    <a:lumMod val="75000"/>
                  </a:schemeClr>
                </a:solidFill>
              </a:rPr>
              <a:t>(Not Seasonally Adjusted), November 2017</a:t>
            </a:r>
          </a:p>
        </p:txBody>
      </p:sp>
      <p:graphicFrame>
        <p:nvGraphicFramePr>
          <p:cNvPr id="10" name="Content Placeholder 5"/>
          <p:cNvGraphicFramePr>
            <a:graphicFrameLocks noGrp="1"/>
          </p:cNvGraphicFramePr>
          <p:nvPr>
            <p:ph idx="1"/>
            <p:extLst>
              <p:ext uri="{D42A27DB-BD31-4B8C-83A1-F6EECF244321}">
                <p14:modId xmlns:p14="http://schemas.microsoft.com/office/powerpoint/2010/main" val="4046489458"/>
              </p:ext>
            </p:extLst>
          </p:nvPr>
        </p:nvGraphicFramePr>
        <p:xfrm>
          <a:off x="822325" y="1846257"/>
          <a:ext cx="7482844" cy="4325942"/>
        </p:xfrm>
        <a:graphic>
          <a:graphicData uri="http://schemas.openxmlformats.org/drawingml/2006/table">
            <a:tbl>
              <a:tblPr firstRow="1" bandRow="1">
                <a:tableStyleId>{5C22544A-7EE6-4342-B048-85BDC9FD1C3A}</a:tableStyleId>
              </a:tblPr>
              <a:tblGrid>
                <a:gridCol w="1005842">
                  <a:extLst>
                    <a:ext uri="{9D8B030D-6E8A-4147-A177-3AD203B41FA5}">
                      <a16:colId xmlns:a16="http://schemas.microsoft.com/office/drawing/2014/main" val="362619882"/>
                    </a:ext>
                  </a:extLst>
                </a:gridCol>
                <a:gridCol w="3644853">
                  <a:extLst>
                    <a:ext uri="{9D8B030D-6E8A-4147-A177-3AD203B41FA5}">
                      <a16:colId xmlns:a16="http://schemas.microsoft.com/office/drawing/2014/main" val="4253041079"/>
                    </a:ext>
                  </a:extLst>
                </a:gridCol>
                <a:gridCol w="1399797">
                  <a:extLst>
                    <a:ext uri="{9D8B030D-6E8A-4147-A177-3AD203B41FA5}">
                      <a16:colId xmlns:a16="http://schemas.microsoft.com/office/drawing/2014/main" val="267263553"/>
                    </a:ext>
                  </a:extLst>
                </a:gridCol>
                <a:gridCol w="1432352">
                  <a:extLst>
                    <a:ext uri="{9D8B030D-6E8A-4147-A177-3AD203B41FA5}">
                      <a16:colId xmlns:a16="http://schemas.microsoft.com/office/drawing/2014/main" val="3609969970"/>
                    </a:ext>
                  </a:extLst>
                </a:gridCol>
              </a:tblGrid>
              <a:tr h="459882">
                <a:tc>
                  <a:txBody>
                    <a:bodyPr/>
                    <a:lstStyle/>
                    <a:p>
                      <a:pPr algn="ctr" rtl="0" fontAlgn="b"/>
                      <a:r>
                        <a:rPr lang="en-US" sz="1400" b="1" i="0" u="none" strike="noStrike">
                          <a:solidFill>
                            <a:srgbClr val="FFFFFF"/>
                          </a:solidFill>
                          <a:effectLst/>
                          <a:latin typeface="Calibri" panose="020F0502020204030204" pitchFamily="34" charset="0"/>
                        </a:rPr>
                        <a:t>Rank</a:t>
                      </a:r>
                    </a:p>
                  </a:txBody>
                  <a:tcPr marL="9525" marR="9525" marT="9525" marB="0" anchor="b"/>
                </a:tc>
                <a:tc>
                  <a:txBody>
                    <a:bodyPr/>
                    <a:lstStyle/>
                    <a:p>
                      <a:pPr algn="l" rtl="0" fontAlgn="b"/>
                      <a:r>
                        <a:rPr lang="en-US" sz="1400" b="1" i="0" u="none" strike="noStrike">
                          <a:solidFill>
                            <a:srgbClr val="FFFFFF"/>
                          </a:solidFill>
                          <a:effectLst/>
                          <a:latin typeface="Calibri" panose="020F0502020204030204" pitchFamily="34" charset="0"/>
                        </a:rPr>
                        <a:t>Metropolitan Area</a:t>
                      </a:r>
                    </a:p>
                  </a:txBody>
                  <a:tcPr marL="85725" marR="9525" marT="9525" marB="0" anchor="b"/>
                </a:tc>
                <a:tc>
                  <a:txBody>
                    <a:bodyPr/>
                    <a:lstStyle/>
                    <a:p>
                      <a:pPr algn="ctr" rtl="0" fontAlgn="b"/>
                      <a:r>
                        <a:rPr lang="en-US" sz="1400" b="1" i="0" u="none" strike="noStrike">
                          <a:solidFill>
                            <a:srgbClr val="FFFFFF"/>
                          </a:solidFill>
                          <a:effectLst/>
                          <a:latin typeface="Calibri" panose="020F0502020204030204" pitchFamily="34" charset="0"/>
                        </a:rPr>
                        <a:t>Annual Job Growth Rate</a:t>
                      </a:r>
                    </a:p>
                  </a:txBody>
                  <a:tcPr marL="9525" marR="9525" marT="9525" marB="0" anchor="b"/>
                </a:tc>
                <a:tc>
                  <a:txBody>
                    <a:bodyPr/>
                    <a:lstStyle/>
                    <a:p>
                      <a:pPr algn="ctr" rtl="0" fontAlgn="b"/>
                      <a:r>
                        <a:rPr lang="en-US" sz="1400" b="1" i="0" u="none" strike="noStrike">
                          <a:solidFill>
                            <a:srgbClr val="FFFFFF"/>
                          </a:solidFill>
                          <a:effectLst/>
                          <a:latin typeface="Calibri" panose="020F0502020204030204" pitchFamily="34" charset="0"/>
                        </a:rPr>
                        <a:t>Unemployment Rate</a:t>
                      </a:r>
                    </a:p>
                  </a:txBody>
                  <a:tcPr marL="9525" marR="9525" marT="9525" marB="0" anchor="b"/>
                </a:tc>
                <a:extLst>
                  <a:ext uri="{0D108BD9-81ED-4DB2-BD59-A6C34878D82A}">
                    <a16:rowId xmlns:a16="http://schemas.microsoft.com/office/drawing/2014/main" val="536302082"/>
                  </a:ext>
                </a:extLst>
              </a:tr>
              <a:tr h="193303">
                <a:tc>
                  <a:txBody>
                    <a:bodyPr/>
                    <a:lstStyle/>
                    <a:p>
                      <a:pPr algn="ctr" rtl="0" fontAlgn="b"/>
                      <a:r>
                        <a:rPr lang="en-US" sz="1200" b="0" i="0" u="none" strike="noStrike">
                          <a:solidFill>
                            <a:srgbClr val="000000"/>
                          </a:solidFill>
                          <a:effectLst/>
                          <a:latin typeface="Calibri" panose="020F0502020204030204" pitchFamily="34" charset="0"/>
                        </a:rPr>
                        <a:t>1</a:t>
                      </a:r>
                    </a:p>
                  </a:txBody>
                  <a:tcPr marL="9525" marR="9525" marT="9525" marB="0" anchor="b"/>
                </a:tc>
                <a:tc>
                  <a:txBody>
                    <a:bodyPr/>
                    <a:lstStyle/>
                    <a:p>
                      <a:pPr algn="l" rtl="0" fontAlgn="b"/>
                      <a:r>
                        <a:rPr lang="en-US" sz="1200" b="1" i="0" u="none" strike="noStrike" dirty="0">
                          <a:solidFill>
                            <a:srgbClr val="000000"/>
                          </a:solidFill>
                          <a:effectLst/>
                          <a:latin typeface="Calibri" panose="020F0502020204030204" pitchFamily="34" charset="0"/>
                        </a:rPr>
                        <a:t>College Station-Bryan</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3.7%</a:t>
                      </a:r>
                    </a:p>
                  </a:txBody>
                  <a:tcPr marL="9525" marR="9525" marT="9525" marB="0" anchor="b"/>
                </a:tc>
                <a:tc>
                  <a:txBody>
                    <a:bodyPr/>
                    <a:lstStyle/>
                    <a:p>
                      <a:pPr algn="ctr" rtl="0" fontAlgn="b"/>
                      <a:r>
                        <a:rPr lang="en-US" sz="1200" b="1" i="0" u="none" strike="noStrike" dirty="0">
                          <a:solidFill>
                            <a:srgbClr val="000000"/>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val="3273276393"/>
                  </a:ext>
                </a:extLst>
              </a:tr>
              <a:tr h="193303">
                <a:tc>
                  <a:txBody>
                    <a:bodyPr/>
                    <a:lstStyle/>
                    <a:p>
                      <a:pPr algn="ctr" rtl="0" fontAlgn="b"/>
                      <a:r>
                        <a:rPr lang="en-US" sz="1200" b="0" i="0" u="none" strike="noStrike">
                          <a:solidFill>
                            <a:srgbClr val="000000"/>
                          </a:solidFill>
                          <a:effectLst/>
                          <a:latin typeface="Calibri" panose="020F0502020204030204" pitchFamily="34" charset="0"/>
                        </a:rPr>
                        <a:t>2</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San Antonio-New Braunfels</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3.0%</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3.0%</a:t>
                      </a:r>
                    </a:p>
                  </a:txBody>
                  <a:tcPr marL="9525" marR="9525" marT="9525" marB="0" anchor="b"/>
                </a:tc>
                <a:extLst>
                  <a:ext uri="{0D108BD9-81ED-4DB2-BD59-A6C34878D82A}">
                    <a16:rowId xmlns:a16="http://schemas.microsoft.com/office/drawing/2014/main" val="1771969905"/>
                  </a:ext>
                </a:extLst>
              </a:tr>
              <a:tr h="193303">
                <a:tc>
                  <a:txBody>
                    <a:bodyPr/>
                    <a:lstStyle/>
                    <a:p>
                      <a:pPr algn="ctr" rtl="0" fontAlgn="b"/>
                      <a:r>
                        <a:rPr lang="en-US" sz="1200" b="0" i="0" u="none" strike="noStrike">
                          <a:solidFill>
                            <a:srgbClr val="000000"/>
                          </a:solidFill>
                          <a:effectLst/>
                          <a:latin typeface="Calibri" panose="020F0502020204030204" pitchFamily="34" charset="0"/>
                        </a:rPr>
                        <a:t>3</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Corpus Christi</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2.9%</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5.3%</a:t>
                      </a:r>
                    </a:p>
                  </a:txBody>
                  <a:tcPr marL="9525" marR="9525" marT="9525" marB="0" anchor="b"/>
                </a:tc>
                <a:extLst>
                  <a:ext uri="{0D108BD9-81ED-4DB2-BD59-A6C34878D82A}">
                    <a16:rowId xmlns:a16="http://schemas.microsoft.com/office/drawing/2014/main" val="3516267545"/>
                  </a:ext>
                </a:extLst>
              </a:tr>
              <a:tr h="193303">
                <a:tc>
                  <a:txBody>
                    <a:bodyPr/>
                    <a:lstStyle/>
                    <a:p>
                      <a:pPr algn="ctr" rtl="0" fontAlgn="b"/>
                      <a:r>
                        <a:rPr lang="en-US" sz="1200" b="0" i="0" u="none" strike="noStrike">
                          <a:solidFill>
                            <a:srgbClr val="000000"/>
                          </a:solidFill>
                          <a:effectLst/>
                          <a:latin typeface="Calibri" panose="020F0502020204030204" pitchFamily="34" charset="0"/>
                        </a:rPr>
                        <a:t>4</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Dallas-Plano-Irving</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2.9%</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val="1859761988"/>
                  </a:ext>
                </a:extLst>
              </a:tr>
              <a:tr h="193303">
                <a:tc>
                  <a:txBody>
                    <a:bodyPr/>
                    <a:lstStyle/>
                    <a:p>
                      <a:pPr algn="ctr" rtl="0" fontAlgn="b"/>
                      <a:r>
                        <a:rPr lang="en-US" sz="1200" b="0" i="0" u="none" strike="noStrike">
                          <a:solidFill>
                            <a:srgbClr val="000000"/>
                          </a:solidFill>
                          <a:effectLst/>
                          <a:latin typeface="Calibri" panose="020F0502020204030204" pitchFamily="34" charset="0"/>
                        </a:rPr>
                        <a:t>5</a:t>
                      </a:r>
                    </a:p>
                  </a:txBody>
                  <a:tcPr marL="9525" marR="9525" marT="9525" marB="0" anchor="b"/>
                </a:tc>
                <a:tc>
                  <a:txBody>
                    <a:bodyPr/>
                    <a:lstStyle/>
                    <a:p>
                      <a:pPr algn="l" rtl="0" fontAlgn="b"/>
                      <a:r>
                        <a:rPr lang="en-US" sz="1200" b="1" i="0" u="none" strike="noStrike" dirty="0">
                          <a:solidFill>
                            <a:srgbClr val="000000"/>
                          </a:solidFill>
                          <a:effectLst/>
                          <a:latin typeface="Calibri" panose="020F0502020204030204" pitchFamily="34" charset="0"/>
                        </a:rPr>
                        <a:t>Austin-Round Rock</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2.7%</a:t>
                      </a:r>
                    </a:p>
                  </a:txBody>
                  <a:tcPr marL="9525" marR="9525" marT="9525" marB="0" anchor="b"/>
                </a:tc>
                <a:tc>
                  <a:txBody>
                    <a:bodyPr/>
                    <a:lstStyle/>
                    <a:p>
                      <a:pPr algn="ctr" rtl="0" fontAlgn="b"/>
                      <a:r>
                        <a:rPr lang="en-US" sz="1200" b="1" i="0" u="none" strike="noStrike" dirty="0">
                          <a:solidFill>
                            <a:srgbClr val="000000"/>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val="1883563791"/>
                  </a:ext>
                </a:extLst>
              </a:tr>
              <a:tr h="193303">
                <a:tc>
                  <a:txBody>
                    <a:bodyPr/>
                    <a:lstStyle/>
                    <a:p>
                      <a:pPr algn="ctr" rtl="0" fontAlgn="b"/>
                      <a:r>
                        <a:rPr lang="en-US" sz="1200" b="0" i="0" u="none" strike="noStrike">
                          <a:solidFill>
                            <a:srgbClr val="000000"/>
                          </a:solidFill>
                          <a:effectLst/>
                          <a:latin typeface="Calibri" panose="020F0502020204030204" pitchFamily="34" charset="0"/>
                        </a:rPr>
                        <a:t>6</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Fort Worth-Arlington</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2.7%</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3.2%</a:t>
                      </a:r>
                    </a:p>
                  </a:txBody>
                  <a:tcPr marL="9525" marR="9525" marT="9525" marB="0" anchor="b"/>
                </a:tc>
                <a:extLst>
                  <a:ext uri="{0D108BD9-81ED-4DB2-BD59-A6C34878D82A}">
                    <a16:rowId xmlns:a16="http://schemas.microsoft.com/office/drawing/2014/main" val="3006752735"/>
                  </a:ext>
                </a:extLst>
              </a:tr>
              <a:tr h="193303">
                <a:tc>
                  <a:txBody>
                    <a:bodyPr/>
                    <a:lstStyle/>
                    <a:p>
                      <a:pPr algn="ctr" rtl="0" fontAlgn="b"/>
                      <a:r>
                        <a:rPr lang="en-US" sz="1200" b="0" i="0" u="none" strike="noStrike">
                          <a:solidFill>
                            <a:srgbClr val="000000"/>
                          </a:solidFill>
                          <a:effectLst/>
                          <a:latin typeface="Calibri" panose="020F0502020204030204" pitchFamily="34" charset="0"/>
                        </a:rPr>
                        <a:t>7</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El Paso</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2.6%</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4.0%</a:t>
                      </a:r>
                    </a:p>
                  </a:txBody>
                  <a:tcPr marL="9525" marR="9525" marT="9525" marB="0" anchor="b"/>
                </a:tc>
                <a:extLst>
                  <a:ext uri="{0D108BD9-81ED-4DB2-BD59-A6C34878D82A}">
                    <a16:rowId xmlns:a16="http://schemas.microsoft.com/office/drawing/2014/main" val="4293767654"/>
                  </a:ext>
                </a:extLst>
              </a:tr>
              <a:tr h="193303">
                <a:tc>
                  <a:txBody>
                    <a:bodyPr/>
                    <a:lstStyle/>
                    <a:p>
                      <a:pPr algn="ctr" rtl="0" fontAlgn="b"/>
                      <a:r>
                        <a:rPr lang="en-US" sz="1200" b="0" i="0" u="none" strike="noStrike">
                          <a:solidFill>
                            <a:srgbClr val="000000"/>
                          </a:solidFill>
                          <a:effectLst/>
                          <a:latin typeface="Calibri" panose="020F0502020204030204" pitchFamily="34" charset="0"/>
                        </a:rPr>
                        <a:t>8</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Odessa</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2.4%</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3.4%</a:t>
                      </a:r>
                    </a:p>
                  </a:txBody>
                  <a:tcPr marL="9525" marR="9525" marT="9525" marB="0" anchor="b"/>
                </a:tc>
                <a:extLst>
                  <a:ext uri="{0D108BD9-81ED-4DB2-BD59-A6C34878D82A}">
                    <a16:rowId xmlns:a16="http://schemas.microsoft.com/office/drawing/2014/main" val="304863988"/>
                  </a:ext>
                </a:extLst>
              </a:tr>
              <a:tr h="193303">
                <a:tc>
                  <a:txBody>
                    <a:bodyPr/>
                    <a:lstStyle/>
                    <a:p>
                      <a:pPr algn="ctr" rtl="0" fontAlgn="b"/>
                      <a:r>
                        <a:rPr lang="en-US" sz="1200" b="0" i="0" u="none" strike="noStrike">
                          <a:solidFill>
                            <a:srgbClr val="000000"/>
                          </a:solidFill>
                          <a:effectLst/>
                          <a:latin typeface="Calibri" panose="020F0502020204030204" pitchFamily="34" charset="0"/>
                        </a:rPr>
                        <a:t>9</a:t>
                      </a:r>
                    </a:p>
                  </a:txBody>
                  <a:tcPr marL="9525" marR="9525" marT="9525" marB="0" anchor="b"/>
                </a:tc>
                <a:tc>
                  <a:txBody>
                    <a:bodyPr/>
                    <a:lstStyle/>
                    <a:p>
                      <a:pPr algn="l" rtl="0" fontAlgn="b"/>
                      <a:r>
                        <a:rPr lang="en-US" sz="1200" b="1" i="0" u="none" strike="noStrike" dirty="0">
                          <a:solidFill>
                            <a:srgbClr val="000000"/>
                          </a:solidFill>
                          <a:effectLst/>
                          <a:latin typeface="Calibri" panose="020F0502020204030204" pitchFamily="34" charset="0"/>
                        </a:rPr>
                        <a:t>Midland</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2.4%</a:t>
                      </a:r>
                    </a:p>
                  </a:txBody>
                  <a:tcPr marL="9525" marR="9525" marT="9525" marB="0" anchor="b"/>
                </a:tc>
                <a:tc>
                  <a:txBody>
                    <a:bodyPr/>
                    <a:lstStyle/>
                    <a:p>
                      <a:pPr algn="ctr" rtl="0" fontAlgn="b"/>
                      <a:r>
                        <a:rPr lang="en-US" sz="1200" b="1" i="0" u="none" strike="noStrike" dirty="0">
                          <a:solidFill>
                            <a:srgbClr val="000000"/>
                          </a:solidFill>
                          <a:effectLst/>
                          <a:latin typeface="Calibri" panose="020F0502020204030204" pitchFamily="34" charset="0"/>
                        </a:rPr>
                        <a:t>2.6%</a:t>
                      </a:r>
                    </a:p>
                  </a:txBody>
                  <a:tcPr marL="9525" marR="9525" marT="9525" marB="0" anchor="b"/>
                </a:tc>
                <a:extLst>
                  <a:ext uri="{0D108BD9-81ED-4DB2-BD59-A6C34878D82A}">
                    <a16:rowId xmlns:a16="http://schemas.microsoft.com/office/drawing/2014/main" val="1510692153"/>
                  </a:ext>
                </a:extLst>
              </a:tr>
              <a:tr h="193303">
                <a:tc>
                  <a:txBody>
                    <a:bodyPr/>
                    <a:lstStyle/>
                    <a:p>
                      <a:pPr algn="ctr" rtl="0" fontAlgn="b"/>
                      <a:r>
                        <a:rPr lang="en-US" sz="1200" b="0" i="0" u="none" strike="noStrike">
                          <a:solidFill>
                            <a:srgbClr val="000000"/>
                          </a:solidFill>
                          <a:effectLst/>
                          <a:latin typeface="Calibri" panose="020F0502020204030204" pitchFamily="34" charset="0"/>
                        </a:rPr>
                        <a:t>10</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McAllen-Edinburg-Mission</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2.3%</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6.2%</a:t>
                      </a:r>
                    </a:p>
                  </a:txBody>
                  <a:tcPr marL="9525" marR="9525" marT="9525" marB="0" anchor="b"/>
                </a:tc>
                <a:extLst>
                  <a:ext uri="{0D108BD9-81ED-4DB2-BD59-A6C34878D82A}">
                    <a16:rowId xmlns:a16="http://schemas.microsoft.com/office/drawing/2014/main" val="867203829"/>
                  </a:ext>
                </a:extLst>
              </a:tr>
              <a:tr h="193303">
                <a:tc>
                  <a:txBody>
                    <a:bodyPr/>
                    <a:lstStyle/>
                    <a:p>
                      <a:pPr algn="ctr" rtl="0" fontAlgn="b"/>
                      <a:r>
                        <a:rPr lang="en-US" sz="1200" b="0" i="0" u="none" strike="noStrike">
                          <a:solidFill>
                            <a:srgbClr val="000000"/>
                          </a:solidFill>
                          <a:effectLst/>
                          <a:latin typeface="Calibri" panose="020F0502020204030204" pitchFamily="34" charset="0"/>
                        </a:rPr>
                        <a:t>11</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Killeen-Temple</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2.0%</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3.6%</a:t>
                      </a:r>
                    </a:p>
                  </a:txBody>
                  <a:tcPr marL="9525" marR="9525" marT="9525" marB="0" anchor="b"/>
                </a:tc>
                <a:extLst>
                  <a:ext uri="{0D108BD9-81ED-4DB2-BD59-A6C34878D82A}">
                    <a16:rowId xmlns:a16="http://schemas.microsoft.com/office/drawing/2014/main" val="3420218968"/>
                  </a:ext>
                </a:extLst>
              </a:tr>
              <a:tr h="193303">
                <a:tc>
                  <a:txBody>
                    <a:bodyPr/>
                    <a:lstStyle/>
                    <a:p>
                      <a:pPr algn="ctr" rtl="0" fontAlgn="b"/>
                      <a:r>
                        <a:rPr lang="en-US" sz="1200" b="0" i="0" u="none" strike="noStrike">
                          <a:solidFill>
                            <a:srgbClr val="000000"/>
                          </a:solidFill>
                          <a:effectLst/>
                          <a:latin typeface="Calibri" panose="020F0502020204030204" pitchFamily="34" charset="0"/>
                        </a:rPr>
                        <a:t>12</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Longview</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1.6%</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4.2%</a:t>
                      </a:r>
                    </a:p>
                  </a:txBody>
                  <a:tcPr marL="9525" marR="9525" marT="9525" marB="0" anchor="b"/>
                </a:tc>
                <a:extLst>
                  <a:ext uri="{0D108BD9-81ED-4DB2-BD59-A6C34878D82A}">
                    <a16:rowId xmlns:a16="http://schemas.microsoft.com/office/drawing/2014/main" val="3515598443"/>
                  </a:ext>
                </a:extLst>
              </a:tr>
              <a:tr h="193303">
                <a:tc>
                  <a:txBody>
                    <a:bodyPr/>
                    <a:lstStyle/>
                    <a:p>
                      <a:pPr algn="ctr" rtl="0" fontAlgn="b"/>
                      <a:r>
                        <a:rPr lang="en-US" sz="1200" b="0" i="0" u="none" strike="noStrike">
                          <a:solidFill>
                            <a:srgbClr val="000000"/>
                          </a:solidFill>
                          <a:effectLst/>
                          <a:latin typeface="Calibri" panose="020F0502020204030204" pitchFamily="34" charset="0"/>
                        </a:rPr>
                        <a:t>13</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Houston-The Woodlands-Sugar Land</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1.6%</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4.3%</a:t>
                      </a:r>
                    </a:p>
                  </a:txBody>
                  <a:tcPr marL="9525" marR="9525" marT="9525" marB="0" anchor="b"/>
                </a:tc>
                <a:extLst>
                  <a:ext uri="{0D108BD9-81ED-4DB2-BD59-A6C34878D82A}">
                    <a16:rowId xmlns:a16="http://schemas.microsoft.com/office/drawing/2014/main" val="2289241947"/>
                  </a:ext>
                </a:extLst>
              </a:tr>
              <a:tr h="193303">
                <a:tc>
                  <a:txBody>
                    <a:bodyPr/>
                    <a:lstStyle/>
                    <a:p>
                      <a:pPr algn="ctr" rtl="0" fontAlgn="b"/>
                      <a:r>
                        <a:rPr lang="en-US" sz="1200" b="0" i="0" u="none" strike="noStrike">
                          <a:solidFill>
                            <a:srgbClr val="000000"/>
                          </a:solidFill>
                          <a:effectLst/>
                          <a:latin typeface="Calibri" panose="020F0502020204030204" pitchFamily="34" charset="0"/>
                        </a:rPr>
                        <a:t>14</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Tyler</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1.4%</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3.5%</a:t>
                      </a:r>
                    </a:p>
                  </a:txBody>
                  <a:tcPr marL="9525" marR="9525" marT="9525" marB="0" anchor="b"/>
                </a:tc>
                <a:extLst>
                  <a:ext uri="{0D108BD9-81ED-4DB2-BD59-A6C34878D82A}">
                    <a16:rowId xmlns:a16="http://schemas.microsoft.com/office/drawing/2014/main" val="1870086682"/>
                  </a:ext>
                </a:extLst>
              </a:tr>
              <a:tr h="193303">
                <a:tc>
                  <a:txBody>
                    <a:bodyPr/>
                    <a:lstStyle/>
                    <a:p>
                      <a:pPr algn="ctr" rtl="0" fontAlgn="b"/>
                      <a:r>
                        <a:rPr lang="en-US" sz="1200" b="0" i="0" u="none" strike="noStrike">
                          <a:solidFill>
                            <a:srgbClr val="000000"/>
                          </a:solidFill>
                          <a:effectLst/>
                          <a:latin typeface="Calibri" panose="020F0502020204030204" pitchFamily="34" charset="0"/>
                        </a:rPr>
                        <a:t>15</a:t>
                      </a:r>
                    </a:p>
                  </a:txBody>
                  <a:tcPr marL="9525" marR="9525" marT="9525" marB="0" anchor="b"/>
                </a:tc>
                <a:tc>
                  <a:txBody>
                    <a:bodyPr/>
                    <a:lstStyle/>
                    <a:p>
                      <a:pPr algn="l" rtl="0" fontAlgn="b"/>
                      <a:r>
                        <a:rPr lang="en-US" sz="1200" b="1" i="0" u="none" strike="noStrike" dirty="0">
                          <a:solidFill>
                            <a:srgbClr val="000000"/>
                          </a:solidFill>
                          <a:effectLst/>
                          <a:latin typeface="Calibri" panose="020F0502020204030204" pitchFamily="34" charset="0"/>
                        </a:rPr>
                        <a:t>Amarillo</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1.3%</a:t>
                      </a:r>
                    </a:p>
                  </a:txBody>
                  <a:tcPr marL="9525" marR="9525" marT="9525" marB="0" anchor="b"/>
                </a:tc>
                <a:tc>
                  <a:txBody>
                    <a:bodyPr/>
                    <a:lstStyle/>
                    <a:p>
                      <a:pPr algn="ctr" rtl="0" fontAlgn="b"/>
                      <a:r>
                        <a:rPr lang="en-US" sz="1200" b="1" i="0" u="none" strike="noStrike" dirty="0">
                          <a:solidFill>
                            <a:srgbClr val="000000"/>
                          </a:solidFill>
                          <a:effectLst/>
                          <a:latin typeface="Calibri" panose="020F0502020204030204" pitchFamily="34" charset="0"/>
                        </a:rPr>
                        <a:t>2.6%</a:t>
                      </a:r>
                    </a:p>
                  </a:txBody>
                  <a:tcPr marL="9525" marR="9525" marT="9525" marB="0" anchor="b"/>
                </a:tc>
                <a:extLst>
                  <a:ext uri="{0D108BD9-81ED-4DB2-BD59-A6C34878D82A}">
                    <a16:rowId xmlns:a16="http://schemas.microsoft.com/office/drawing/2014/main" val="2381374396"/>
                  </a:ext>
                </a:extLst>
              </a:tr>
              <a:tr h="193303">
                <a:tc>
                  <a:txBody>
                    <a:bodyPr/>
                    <a:lstStyle/>
                    <a:p>
                      <a:pPr algn="ctr" rtl="0" fontAlgn="b"/>
                      <a:r>
                        <a:rPr lang="en-US" sz="1200" b="0" i="0" u="none" strike="noStrike">
                          <a:solidFill>
                            <a:srgbClr val="000000"/>
                          </a:solidFill>
                          <a:effectLst/>
                          <a:latin typeface="Calibri" panose="020F0502020204030204" pitchFamily="34" charset="0"/>
                        </a:rPr>
                        <a:t>16</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Wichita Falls</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3.3%</a:t>
                      </a:r>
                    </a:p>
                  </a:txBody>
                  <a:tcPr marL="9525" marR="9525" marT="9525" marB="0" anchor="b"/>
                </a:tc>
                <a:extLst>
                  <a:ext uri="{0D108BD9-81ED-4DB2-BD59-A6C34878D82A}">
                    <a16:rowId xmlns:a16="http://schemas.microsoft.com/office/drawing/2014/main" val="4189680120"/>
                  </a:ext>
                </a:extLst>
              </a:tr>
              <a:tr h="193303">
                <a:tc>
                  <a:txBody>
                    <a:bodyPr/>
                    <a:lstStyle/>
                    <a:p>
                      <a:pPr algn="ctr" rtl="0" fontAlgn="b"/>
                      <a:r>
                        <a:rPr lang="en-US" sz="1200" b="0" i="0" u="none" strike="noStrike">
                          <a:solidFill>
                            <a:srgbClr val="000000"/>
                          </a:solidFill>
                          <a:effectLst/>
                          <a:latin typeface="Calibri" panose="020F0502020204030204" pitchFamily="34" charset="0"/>
                        </a:rPr>
                        <a:t>17</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Lubbock</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1.0%</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val="1768428304"/>
                  </a:ext>
                </a:extLst>
              </a:tr>
              <a:tr h="193303">
                <a:tc>
                  <a:txBody>
                    <a:bodyPr/>
                    <a:lstStyle/>
                    <a:p>
                      <a:pPr algn="ctr" rtl="0" fontAlgn="b"/>
                      <a:r>
                        <a:rPr lang="en-US" sz="1200" b="0" i="0" u="none" strike="noStrike">
                          <a:solidFill>
                            <a:srgbClr val="000000"/>
                          </a:solidFill>
                          <a:effectLst/>
                          <a:latin typeface="Calibri" panose="020F0502020204030204" pitchFamily="34" charset="0"/>
                        </a:rPr>
                        <a:t>18</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Laredo</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0.9%</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3.4%</a:t>
                      </a:r>
                    </a:p>
                  </a:txBody>
                  <a:tcPr marL="9525" marR="9525" marT="9525" marB="0" anchor="b"/>
                </a:tc>
                <a:extLst>
                  <a:ext uri="{0D108BD9-81ED-4DB2-BD59-A6C34878D82A}">
                    <a16:rowId xmlns:a16="http://schemas.microsoft.com/office/drawing/2014/main" val="3107628978"/>
                  </a:ext>
                </a:extLst>
              </a:tr>
              <a:tr h="193303">
                <a:tc>
                  <a:txBody>
                    <a:bodyPr/>
                    <a:lstStyle/>
                    <a:p>
                      <a:pPr algn="ctr" rtl="0" fontAlgn="b"/>
                      <a:r>
                        <a:rPr lang="en-US" sz="1200" b="0" i="0" u="none" strike="noStrike">
                          <a:solidFill>
                            <a:srgbClr val="000000"/>
                          </a:solidFill>
                          <a:effectLst/>
                          <a:latin typeface="Calibri" panose="020F0502020204030204" pitchFamily="34" charset="0"/>
                        </a:rPr>
                        <a:t>19</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Victoria</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0.5%</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4.1%</a:t>
                      </a:r>
                    </a:p>
                  </a:txBody>
                  <a:tcPr marL="9525" marR="9525" marT="9525" marB="0" anchor="b"/>
                </a:tc>
                <a:extLst>
                  <a:ext uri="{0D108BD9-81ED-4DB2-BD59-A6C34878D82A}">
                    <a16:rowId xmlns:a16="http://schemas.microsoft.com/office/drawing/2014/main" val="2955598339"/>
                  </a:ext>
                </a:extLst>
              </a:tr>
              <a:tr h="193303">
                <a:tc>
                  <a:txBody>
                    <a:bodyPr/>
                    <a:lstStyle/>
                    <a:p>
                      <a:pPr algn="ctr" rtl="0" fontAlgn="b"/>
                      <a:r>
                        <a:rPr lang="en-US" sz="1200" b="0" i="0" u="none" strike="noStrike">
                          <a:solidFill>
                            <a:srgbClr val="000000"/>
                          </a:solidFill>
                          <a:effectLst/>
                          <a:latin typeface="Calibri" panose="020F0502020204030204" pitchFamily="34" charset="0"/>
                        </a:rPr>
                        <a:t>20</a:t>
                      </a:r>
                    </a:p>
                  </a:txBody>
                  <a:tcPr marL="9525" marR="9525" marT="9525" marB="0" anchor="b"/>
                </a:tc>
                <a:tc>
                  <a:txBody>
                    <a:bodyPr/>
                    <a:lstStyle/>
                    <a:p>
                      <a:pPr algn="l" rtl="0" fontAlgn="b"/>
                      <a:r>
                        <a:rPr lang="en-US" sz="1200" b="0" i="0" u="none" strike="noStrike">
                          <a:solidFill>
                            <a:srgbClr val="000000"/>
                          </a:solidFill>
                          <a:effectLst/>
                          <a:latin typeface="Calibri" panose="020F0502020204030204" pitchFamily="34" charset="0"/>
                        </a:rPr>
                        <a:t>San Angelo</a:t>
                      </a:r>
                    </a:p>
                  </a:txBody>
                  <a:tcPr marL="9525" marR="9525" marT="9525" marB="0" anchor="b"/>
                </a:tc>
                <a:tc>
                  <a:txBody>
                    <a:bodyPr/>
                    <a:lstStyle/>
                    <a:p>
                      <a:pPr algn="ctr" rtl="0" fontAlgn="b"/>
                      <a:r>
                        <a:rPr lang="en-US" sz="1200" b="0" i="0" u="none" strike="noStrike">
                          <a:solidFill>
                            <a:srgbClr val="000000"/>
                          </a:solidFill>
                          <a:effectLst/>
                          <a:latin typeface="Calibri" panose="020F0502020204030204" pitchFamily="34" charset="0"/>
                        </a:rPr>
                        <a:t>0.4%</a:t>
                      </a:r>
                    </a:p>
                  </a:txBody>
                  <a:tcPr marL="9525" marR="9525" marT="9525" marB="0" anchor="b"/>
                </a:tc>
                <a:tc>
                  <a:txBody>
                    <a:bodyPr/>
                    <a:lstStyle/>
                    <a:p>
                      <a:pPr algn="ctr" rtl="0" fontAlgn="b"/>
                      <a:r>
                        <a:rPr lang="en-US" sz="1200" b="0" i="0" u="none" strike="noStrike" dirty="0">
                          <a:solidFill>
                            <a:srgbClr val="000000"/>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val="2006746301"/>
                  </a:ext>
                </a:extLst>
              </a:tr>
            </a:tbl>
          </a:graphicData>
        </a:graphic>
      </p:graphicFrame>
    </p:spTree>
    <p:extLst>
      <p:ext uri="{BB962C8B-B14F-4D97-AF65-F5344CB8AC3E}">
        <p14:creationId xmlns:p14="http://schemas.microsoft.com/office/powerpoint/2010/main" val="328473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34087"/>
            <a:ext cx="4438931" cy="580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76200"/>
            <a:ext cx="8686800" cy="553998"/>
          </a:xfrm>
          <a:prstGeom prst="rect">
            <a:avLst/>
          </a:prstGeom>
          <a:noFill/>
        </p:spPr>
        <p:txBody>
          <a:bodyPr wrap="square" rtlCol="0">
            <a:spAutoFit/>
          </a:bodyPr>
          <a:lstStyle/>
          <a:p>
            <a:pPr algn="ctr" defTabSz="914400"/>
            <a:r>
              <a:rPr lang="en-US" sz="3000" b="1" dirty="0">
                <a:solidFill>
                  <a:srgbClr val="133659"/>
                </a:solidFill>
                <a:latin typeface="+mj-lt"/>
              </a:rPr>
              <a:t>Top Industry by Employment</a:t>
            </a:r>
          </a:p>
        </p:txBody>
      </p:sp>
      <p:sp>
        <p:nvSpPr>
          <p:cNvPr id="6" name="Rectangle 5"/>
          <p:cNvSpPr/>
          <p:nvPr/>
        </p:nvSpPr>
        <p:spPr>
          <a:xfrm>
            <a:off x="495300" y="3872296"/>
            <a:ext cx="990600" cy="646331"/>
          </a:xfrm>
          <a:prstGeom prst="rect">
            <a:avLst/>
          </a:prstGeom>
          <a:solidFill>
            <a:srgbClr val="00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TextBox 6"/>
          <p:cNvSpPr txBox="1"/>
          <p:nvPr/>
        </p:nvSpPr>
        <p:spPr>
          <a:xfrm>
            <a:off x="1485900" y="3872295"/>
            <a:ext cx="2362200" cy="646331"/>
          </a:xfrm>
          <a:prstGeom prst="rect">
            <a:avLst/>
          </a:prstGeom>
          <a:noFill/>
        </p:spPr>
        <p:txBody>
          <a:bodyPr wrap="square" rtlCol="0">
            <a:spAutoFit/>
          </a:bodyPr>
          <a:lstStyle/>
          <a:p>
            <a:pPr defTabSz="914400"/>
            <a:r>
              <a:rPr lang="en-US" b="1" dirty="0">
                <a:solidFill>
                  <a:prstClr val="black"/>
                </a:solidFill>
              </a:rPr>
              <a:t>Health Care &amp; Social Assistance </a:t>
            </a:r>
          </a:p>
        </p:txBody>
      </p:sp>
      <p:sp>
        <p:nvSpPr>
          <p:cNvPr id="9" name="TextBox 8"/>
          <p:cNvSpPr txBox="1"/>
          <p:nvPr/>
        </p:nvSpPr>
        <p:spPr>
          <a:xfrm>
            <a:off x="1485900" y="1611867"/>
            <a:ext cx="2933700" cy="369332"/>
          </a:xfrm>
          <a:prstGeom prst="rect">
            <a:avLst/>
          </a:prstGeom>
          <a:solidFill>
            <a:schemeClr val="bg1"/>
          </a:solidFill>
        </p:spPr>
        <p:txBody>
          <a:bodyPr wrap="square" rtlCol="0">
            <a:spAutoFit/>
          </a:bodyPr>
          <a:lstStyle/>
          <a:p>
            <a:pPr defTabSz="914400"/>
            <a:r>
              <a:rPr lang="en-US" b="1" dirty="0">
                <a:solidFill>
                  <a:prstClr val="black"/>
                </a:solidFill>
              </a:rPr>
              <a:t>Manufacturing</a:t>
            </a:r>
          </a:p>
        </p:txBody>
      </p:sp>
      <p:sp>
        <p:nvSpPr>
          <p:cNvPr id="10" name="TextBox 9"/>
          <p:cNvSpPr txBox="1"/>
          <p:nvPr/>
        </p:nvSpPr>
        <p:spPr>
          <a:xfrm>
            <a:off x="1495425" y="4801434"/>
            <a:ext cx="2362200" cy="369332"/>
          </a:xfrm>
          <a:prstGeom prst="rect">
            <a:avLst/>
          </a:prstGeom>
          <a:noFill/>
        </p:spPr>
        <p:txBody>
          <a:bodyPr wrap="square" rtlCol="0">
            <a:spAutoFit/>
          </a:bodyPr>
          <a:lstStyle/>
          <a:p>
            <a:pPr defTabSz="914400"/>
            <a:r>
              <a:rPr lang="en-US" b="1" dirty="0">
                <a:solidFill>
                  <a:prstClr val="black"/>
                </a:solidFill>
              </a:rPr>
              <a:t>Education Services</a:t>
            </a:r>
          </a:p>
        </p:txBody>
      </p:sp>
      <p:sp>
        <p:nvSpPr>
          <p:cNvPr id="11" name="Rectangle 10"/>
          <p:cNvSpPr/>
          <p:nvPr/>
        </p:nvSpPr>
        <p:spPr>
          <a:xfrm>
            <a:off x="495300" y="685800"/>
            <a:ext cx="990600" cy="646331"/>
          </a:xfrm>
          <a:prstGeom prst="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2" name="TextBox 11"/>
          <p:cNvSpPr txBox="1"/>
          <p:nvPr/>
        </p:nvSpPr>
        <p:spPr>
          <a:xfrm>
            <a:off x="1485900" y="824299"/>
            <a:ext cx="2362200" cy="369332"/>
          </a:xfrm>
          <a:prstGeom prst="rect">
            <a:avLst/>
          </a:prstGeom>
          <a:noFill/>
        </p:spPr>
        <p:txBody>
          <a:bodyPr wrap="square" rtlCol="0">
            <a:spAutoFit/>
          </a:bodyPr>
          <a:lstStyle/>
          <a:p>
            <a:pPr defTabSz="914400"/>
            <a:r>
              <a:rPr lang="en-US" b="1" dirty="0">
                <a:solidFill>
                  <a:prstClr val="black"/>
                </a:solidFill>
              </a:rPr>
              <a:t>Mining, Oil and Gas</a:t>
            </a:r>
          </a:p>
        </p:txBody>
      </p:sp>
      <p:sp>
        <p:nvSpPr>
          <p:cNvPr id="13" name="Rectangle 12"/>
          <p:cNvSpPr/>
          <p:nvPr/>
        </p:nvSpPr>
        <p:spPr>
          <a:xfrm>
            <a:off x="495300" y="3048000"/>
            <a:ext cx="990600" cy="6463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4" name="TextBox 13"/>
          <p:cNvSpPr txBox="1"/>
          <p:nvPr/>
        </p:nvSpPr>
        <p:spPr>
          <a:xfrm>
            <a:off x="1466850" y="3186499"/>
            <a:ext cx="2362200" cy="369332"/>
          </a:xfrm>
          <a:prstGeom prst="rect">
            <a:avLst/>
          </a:prstGeom>
          <a:noFill/>
        </p:spPr>
        <p:txBody>
          <a:bodyPr wrap="square" rtlCol="0">
            <a:spAutoFit/>
          </a:bodyPr>
          <a:lstStyle/>
          <a:p>
            <a:pPr defTabSz="914400"/>
            <a:r>
              <a:rPr lang="en-US" b="1" dirty="0">
                <a:solidFill>
                  <a:prstClr val="black"/>
                </a:solidFill>
              </a:rPr>
              <a:t>Public Administration</a:t>
            </a:r>
          </a:p>
        </p:txBody>
      </p:sp>
      <p:sp>
        <p:nvSpPr>
          <p:cNvPr id="15" name="Rectangle 14"/>
          <p:cNvSpPr/>
          <p:nvPr/>
        </p:nvSpPr>
        <p:spPr>
          <a:xfrm>
            <a:off x="504825" y="2272099"/>
            <a:ext cx="990600" cy="646331"/>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TextBox 15"/>
          <p:cNvSpPr txBox="1"/>
          <p:nvPr/>
        </p:nvSpPr>
        <p:spPr>
          <a:xfrm>
            <a:off x="1495425" y="2286773"/>
            <a:ext cx="2362200" cy="646331"/>
          </a:xfrm>
          <a:prstGeom prst="rect">
            <a:avLst/>
          </a:prstGeom>
          <a:noFill/>
        </p:spPr>
        <p:txBody>
          <a:bodyPr wrap="square" rtlCol="0">
            <a:spAutoFit/>
          </a:bodyPr>
          <a:lstStyle/>
          <a:p>
            <a:pPr defTabSz="914400"/>
            <a:r>
              <a:rPr lang="en-US" b="1" dirty="0">
                <a:solidFill>
                  <a:prstClr val="black"/>
                </a:solidFill>
              </a:rPr>
              <a:t>Transportation &amp; Warehousing</a:t>
            </a:r>
          </a:p>
        </p:txBody>
      </p:sp>
      <p:sp>
        <p:nvSpPr>
          <p:cNvPr id="17" name="Rectangle 16"/>
          <p:cNvSpPr/>
          <p:nvPr/>
        </p:nvSpPr>
        <p:spPr>
          <a:xfrm>
            <a:off x="504825" y="4662935"/>
            <a:ext cx="990600" cy="6463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8" name="Rectangle 17"/>
          <p:cNvSpPr/>
          <p:nvPr/>
        </p:nvSpPr>
        <p:spPr>
          <a:xfrm>
            <a:off x="504825" y="5447765"/>
            <a:ext cx="990600" cy="646331"/>
          </a:xfrm>
          <a:prstGeom prst="rec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9" name="TextBox 18"/>
          <p:cNvSpPr txBox="1"/>
          <p:nvPr/>
        </p:nvSpPr>
        <p:spPr>
          <a:xfrm>
            <a:off x="1476375" y="5586264"/>
            <a:ext cx="2362200" cy="369332"/>
          </a:xfrm>
          <a:prstGeom prst="rect">
            <a:avLst/>
          </a:prstGeom>
          <a:noFill/>
        </p:spPr>
        <p:txBody>
          <a:bodyPr wrap="square" rtlCol="0">
            <a:spAutoFit/>
          </a:bodyPr>
          <a:lstStyle/>
          <a:p>
            <a:pPr defTabSz="914400"/>
            <a:r>
              <a:rPr lang="en-US" b="1" dirty="0">
                <a:solidFill>
                  <a:prstClr val="black"/>
                </a:solidFill>
              </a:rPr>
              <a:t>Retail Trade</a:t>
            </a:r>
          </a:p>
        </p:txBody>
      </p:sp>
      <p:sp>
        <p:nvSpPr>
          <p:cNvPr id="8" name="Rectangle 7"/>
          <p:cNvSpPr/>
          <p:nvPr/>
        </p:nvSpPr>
        <p:spPr>
          <a:xfrm>
            <a:off x="504825" y="1473368"/>
            <a:ext cx="990600" cy="64633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20986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5300" y="3872296"/>
            <a:ext cx="990600" cy="646331"/>
          </a:xfrm>
          <a:prstGeom prst="rect">
            <a:avLst/>
          </a:prstGeom>
          <a:solidFill>
            <a:srgbClr val="00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TextBox 6"/>
          <p:cNvSpPr txBox="1"/>
          <p:nvPr/>
        </p:nvSpPr>
        <p:spPr>
          <a:xfrm>
            <a:off x="1485900" y="3872295"/>
            <a:ext cx="2362200" cy="646331"/>
          </a:xfrm>
          <a:prstGeom prst="rect">
            <a:avLst/>
          </a:prstGeom>
          <a:noFill/>
        </p:spPr>
        <p:txBody>
          <a:bodyPr wrap="square" rtlCol="0">
            <a:spAutoFit/>
          </a:bodyPr>
          <a:lstStyle/>
          <a:p>
            <a:pPr defTabSz="914400"/>
            <a:r>
              <a:rPr lang="en-US" b="1" dirty="0">
                <a:solidFill>
                  <a:prstClr val="black"/>
                </a:solidFill>
              </a:rPr>
              <a:t>Health Care &amp; Social Assistance </a:t>
            </a:r>
          </a:p>
        </p:txBody>
      </p:sp>
      <p:sp>
        <p:nvSpPr>
          <p:cNvPr id="9" name="TextBox 8"/>
          <p:cNvSpPr txBox="1"/>
          <p:nvPr/>
        </p:nvSpPr>
        <p:spPr>
          <a:xfrm>
            <a:off x="1485900" y="1611867"/>
            <a:ext cx="2933700" cy="369332"/>
          </a:xfrm>
          <a:prstGeom prst="rect">
            <a:avLst/>
          </a:prstGeom>
          <a:solidFill>
            <a:schemeClr val="bg1"/>
          </a:solidFill>
        </p:spPr>
        <p:txBody>
          <a:bodyPr wrap="square" rtlCol="0">
            <a:spAutoFit/>
          </a:bodyPr>
          <a:lstStyle/>
          <a:p>
            <a:pPr defTabSz="914400"/>
            <a:r>
              <a:rPr lang="en-US" b="1" dirty="0">
                <a:solidFill>
                  <a:prstClr val="black"/>
                </a:solidFill>
              </a:rPr>
              <a:t>Manufacturing</a:t>
            </a:r>
          </a:p>
        </p:txBody>
      </p:sp>
      <p:sp>
        <p:nvSpPr>
          <p:cNvPr id="10" name="TextBox 9"/>
          <p:cNvSpPr txBox="1"/>
          <p:nvPr/>
        </p:nvSpPr>
        <p:spPr>
          <a:xfrm>
            <a:off x="1495425" y="4801434"/>
            <a:ext cx="2362200" cy="369332"/>
          </a:xfrm>
          <a:prstGeom prst="rect">
            <a:avLst/>
          </a:prstGeom>
          <a:noFill/>
        </p:spPr>
        <p:txBody>
          <a:bodyPr wrap="square" rtlCol="0">
            <a:spAutoFit/>
          </a:bodyPr>
          <a:lstStyle/>
          <a:p>
            <a:pPr defTabSz="914400"/>
            <a:r>
              <a:rPr lang="en-US" b="1" dirty="0">
                <a:solidFill>
                  <a:prstClr val="black"/>
                </a:solidFill>
              </a:rPr>
              <a:t>Education Services</a:t>
            </a:r>
          </a:p>
        </p:txBody>
      </p:sp>
      <p:sp>
        <p:nvSpPr>
          <p:cNvPr id="11" name="Rectangle 10"/>
          <p:cNvSpPr/>
          <p:nvPr/>
        </p:nvSpPr>
        <p:spPr>
          <a:xfrm>
            <a:off x="495300" y="685800"/>
            <a:ext cx="990600" cy="646331"/>
          </a:xfrm>
          <a:prstGeom prst="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2" name="TextBox 11"/>
          <p:cNvSpPr txBox="1"/>
          <p:nvPr/>
        </p:nvSpPr>
        <p:spPr>
          <a:xfrm>
            <a:off x="1485900" y="824299"/>
            <a:ext cx="2362200" cy="369332"/>
          </a:xfrm>
          <a:prstGeom prst="rect">
            <a:avLst/>
          </a:prstGeom>
          <a:noFill/>
        </p:spPr>
        <p:txBody>
          <a:bodyPr wrap="square" rtlCol="0">
            <a:spAutoFit/>
          </a:bodyPr>
          <a:lstStyle/>
          <a:p>
            <a:pPr defTabSz="914400"/>
            <a:r>
              <a:rPr lang="en-US" b="1" dirty="0">
                <a:solidFill>
                  <a:prstClr val="black"/>
                </a:solidFill>
              </a:rPr>
              <a:t>Mining, Oil and Gas</a:t>
            </a:r>
          </a:p>
        </p:txBody>
      </p:sp>
      <p:sp>
        <p:nvSpPr>
          <p:cNvPr id="13" name="Rectangle 12"/>
          <p:cNvSpPr/>
          <p:nvPr/>
        </p:nvSpPr>
        <p:spPr>
          <a:xfrm>
            <a:off x="495300" y="3048000"/>
            <a:ext cx="990600" cy="6463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4" name="TextBox 13"/>
          <p:cNvSpPr txBox="1"/>
          <p:nvPr/>
        </p:nvSpPr>
        <p:spPr>
          <a:xfrm>
            <a:off x="1466850" y="3186499"/>
            <a:ext cx="2362200" cy="369332"/>
          </a:xfrm>
          <a:prstGeom prst="rect">
            <a:avLst/>
          </a:prstGeom>
          <a:noFill/>
        </p:spPr>
        <p:txBody>
          <a:bodyPr wrap="square" rtlCol="0">
            <a:spAutoFit/>
          </a:bodyPr>
          <a:lstStyle/>
          <a:p>
            <a:pPr defTabSz="914400"/>
            <a:r>
              <a:rPr lang="en-US" b="1" dirty="0">
                <a:solidFill>
                  <a:prstClr val="black"/>
                </a:solidFill>
              </a:rPr>
              <a:t>Public Administration</a:t>
            </a:r>
          </a:p>
        </p:txBody>
      </p:sp>
      <p:sp>
        <p:nvSpPr>
          <p:cNvPr id="15" name="Rectangle 14"/>
          <p:cNvSpPr/>
          <p:nvPr/>
        </p:nvSpPr>
        <p:spPr>
          <a:xfrm>
            <a:off x="504825" y="2272099"/>
            <a:ext cx="990600" cy="646331"/>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TextBox 15"/>
          <p:cNvSpPr txBox="1"/>
          <p:nvPr/>
        </p:nvSpPr>
        <p:spPr>
          <a:xfrm>
            <a:off x="1495425" y="2286773"/>
            <a:ext cx="2362200" cy="646331"/>
          </a:xfrm>
          <a:prstGeom prst="rect">
            <a:avLst/>
          </a:prstGeom>
          <a:noFill/>
        </p:spPr>
        <p:txBody>
          <a:bodyPr wrap="square" rtlCol="0">
            <a:spAutoFit/>
          </a:bodyPr>
          <a:lstStyle/>
          <a:p>
            <a:pPr defTabSz="914400"/>
            <a:r>
              <a:rPr lang="en-US" b="1" dirty="0">
                <a:solidFill>
                  <a:prstClr val="black"/>
                </a:solidFill>
              </a:rPr>
              <a:t>Transportation &amp; Warehousing</a:t>
            </a:r>
          </a:p>
        </p:txBody>
      </p:sp>
      <p:sp>
        <p:nvSpPr>
          <p:cNvPr id="17" name="Rectangle 16"/>
          <p:cNvSpPr/>
          <p:nvPr/>
        </p:nvSpPr>
        <p:spPr>
          <a:xfrm>
            <a:off x="504825" y="4662935"/>
            <a:ext cx="990600" cy="6463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8" name="Rectangle 17"/>
          <p:cNvSpPr/>
          <p:nvPr/>
        </p:nvSpPr>
        <p:spPr>
          <a:xfrm>
            <a:off x="504825" y="5447765"/>
            <a:ext cx="990600" cy="646331"/>
          </a:xfrm>
          <a:prstGeom prst="rec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504825" y="1473368"/>
            <a:ext cx="990600" cy="64633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21" name="Content Placeholder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675" y="330997"/>
            <a:ext cx="4474899" cy="5850029"/>
          </a:xfrm>
          <a:prstGeom prst="rect">
            <a:avLst/>
          </a:prstGeom>
        </p:spPr>
      </p:pic>
      <p:sp>
        <p:nvSpPr>
          <p:cNvPr id="5" name="TextBox 4"/>
          <p:cNvSpPr txBox="1"/>
          <p:nvPr/>
        </p:nvSpPr>
        <p:spPr>
          <a:xfrm>
            <a:off x="228600" y="76200"/>
            <a:ext cx="8686800" cy="553998"/>
          </a:xfrm>
          <a:prstGeom prst="rect">
            <a:avLst/>
          </a:prstGeom>
          <a:noFill/>
        </p:spPr>
        <p:txBody>
          <a:bodyPr wrap="square" rtlCol="0">
            <a:spAutoFit/>
          </a:bodyPr>
          <a:lstStyle/>
          <a:p>
            <a:pPr algn="ctr" defTabSz="914400"/>
            <a:r>
              <a:rPr lang="en-US" sz="3000" b="1" dirty="0">
                <a:solidFill>
                  <a:srgbClr val="133659"/>
                </a:solidFill>
                <a:latin typeface="+mj-lt"/>
              </a:rPr>
              <a:t>Top Industry by Employment, 1990-2016</a:t>
            </a:r>
          </a:p>
        </p:txBody>
      </p:sp>
      <p:sp>
        <p:nvSpPr>
          <p:cNvPr id="22" name="TextBox 21"/>
          <p:cNvSpPr txBox="1"/>
          <p:nvPr/>
        </p:nvSpPr>
        <p:spPr>
          <a:xfrm>
            <a:off x="1476375" y="5586264"/>
            <a:ext cx="2362200" cy="369332"/>
          </a:xfrm>
          <a:prstGeom prst="rect">
            <a:avLst/>
          </a:prstGeom>
          <a:noFill/>
        </p:spPr>
        <p:txBody>
          <a:bodyPr wrap="square" rtlCol="0">
            <a:spAutoFit/>
          </a:bodyPr>
          <a:lstStyle/>
          <a:p>
            <a:pPr defTabSz="914400"/>
            <a:r>
              <a:rPr lang="en-US" b="1" dirty="0">
                <a:solidFill>
                  <a:prstClr val="black"/>
                </a:solidFill>
              </a:rPr>
              <a:t>Retail Trade</a:t>
            </a:r>
          </a:p>
        </p:txBody>
      </p:sp>
    </p:spTree>
    <p:extLst>
      <p:ext uri="{BB962C8B-B14F-4D97-AF65-F5344CB8AC3E}">
        <p14:creationId xmlns:p14="http://schemas.microsoft.com/office/powerpoint/2010/main" val="88236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6200"/>
            <a:ext cx="8686800" cy="553998"/>
          </a:xfrm>
          <a:prstGeom prst="rect">
            <a:avLst/>
          </a:prstGeom>
          <a:noFill/>
        </p:spPr>
        <p:txBody>
          <a:bodyPr wrap="square" rtlCol="0">
            <a:spAutoFit/>
          </a:bodyPr>
          <a:lstStyle/>
          <a:p>
            <a:pPr algn="ctr" defTabSz="914400"/>
            <a:r>
              <a:rPr lang="en-US" sz="3000" b="1" dirty="0">
                <a:solidFill>
                  <a:srgbClr val="133659"/>
                </a:solidFill>
                <a:latin typeface="+mj-lt"/>
              </a:rPr>
              <a:t>Top Industry by Employment</a:t>
            </a:r>
          </a:p>
        </p:txBody>
      </p:sp>
      <p:sp>
        <p:nvSpPr>
          <p:cNvPr id="6" name="Rectangle 5"/>
          <p:cNvSpPr/>
          <p:nvPr/>
        </p:nvSpPr>
        <p:spPr>
          <a:xfrm>
            <a:off x="495300" y="3872296"/>
            <a:ext cx="990600" cy="646331"/>
          </a:xfrm>
          <a:prstGeom prst="rect">
            <a:avLst/>
          </a:prstGeom>
          <a:solidFill>
            <a:srgbClr val="00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TextBox 6"/>
          <p:cNvSpPr txBox="1"/>
          <p:nvPr/>
        </p:nvSpPr>
        <p:spPr>
          <a:xfrm>
            <a:off x="1485900" y="3872295"/>
            <a:ext cx="2362200" cy="646331"/>
          </a:xfrm>
          <a:prstGeom prst="rect">
            <a:avLst/>
          </a:prstGeom>
          <a:noFill/>
        </p:spPr>
        <p:txBody>
          <a:bodyPr wrap="square" rtlCol="0">
            <a:spAutoFit/>
          </a:bodyPr>
          <a:lstStyle/>
          <a:p>
            <a:pPr defTabSz="914400"/>
            <a:r>
              <a:rPr lang="en-US" b="1" dirty="0">
                <a:solidFill>
                  <a:prstClr val="black"/>
                </a:solidFill>
              </a:rPr>
              <a:t>Health Care &amp; Social Assistance </a:t>
            </a:r>
          </a:p>
        </p:txBody>
      </p:sp>
      <p:sp>
        <p:nvSpPr>
          <p:cNvPr id="9" name="TextBox 8"/>
          <p:cNvSpPr txBox="1"/>
          <p:nvPr/>
        </p:nvSpPr>
        <p:spPr>
          <a:xfrm>
            <a:off x="1485900" y="1611867"/>
            <a:ext cx="2933700" cy="369332"/>
          </a:xfrm>
          <a:prstGeom prst="rect">
            <a:avLst/>
          </a:prstGeom>
          <a:solidFill>
            <a:schemeClr val="bg1"/>
          </a:solidFill>
        </p:spPr>
        <p:txBody>
          <a:bodyPr wrap="square" rtlCol="0">
            <a:spAutoFit/>
          </a:bodyPr>
          <a:lstStyle/>
          <a:p>
            <a:pPr defTabSz="914400"/>
            <a:r>
              <a:rPr lang="en-US" b="1" dirty="0">
                <a:solidFill>
                  <a:prstClr val="black"/>
                </a:solidFill>
              </a:rPr>
              <a:t>Manufacturing</a:t>
            </a:r>
          </a:p>
        </p:txBody>
      </p:sp>
      <p:sp>
        <p:nvSpPr>
          <p:cNvPr id="10" name="TextBox 9"/>
          <p:cNvSpPr txBox="1"/>
          <p:nvPr/>
        </p:nvSpPr>
        <p:spPr>
          <a:xfrm>
            <a:off x="1495425" y="4801434"/>
            <a:ext cx="2362200" cy="369332"/>
          </a:xfrm>
          <a:prstGeom prst="rect">
            <a:avLst/>
          </a:prstGeom>
          <a:noFill/>
        </p:spPr>
        <p:txBody>
          <a:bodyPr wrap="square" rtlCol="0">
            <a:spAutoFit/>
          </a:bodyPr>
          <a:lstStyle/>
          <a:p>
            <a:pPr defTabSz="914400"/>
            <a:r>
              <a:rPr lang="en-US" b="1" dirty="0">
                <a:solidFill>
                  <a:prstClr val="black"/>
                </a:solidFill>
              </a:rPr>
              <a:t>Education Services</a:t>
            </a:r>
          </a:p>
        </p:txBody>
      </p:sp>
      <p:sp>
        <p:nvSpPr>
          <p:cNvPr id="11" name="Rectangle 10"/>
          <p:cNvSpPr/>
          <p:nvPr/>
        </p:nvSpPr>
        <p:spPr>
          <a:xfrm>
            <a:off x="495300" y="685800"/>
            <a:ext cx="990600" cy="646331"/>
          </a:xfrm>
          <a:prstGeom prst="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2" name="TextBox 11"/>
          <p:cNvSpPr txBox="1"/>
          <p:nvPr/>
        </p:nvSpPr>
        <p:spPr>
          <a:xfrm>
            <a:off x="1485900" y="824299"/>
            <a:ext cx="2362200" cy="369332"/>
          </a:xfrm>
          <a:prstGeom prst="rect">
            <a:avLst/>
          </a:prstGeom>
          <a:noFill/>
        </p:spPr>
        <p:txBody>
          <a:bodyPr wrap="square" rtlCol="0">
            <a:spAutoFit/>
          </a:bodyPr>
          <a:lstStyle/>
          <a:p>
            <a:pPr defTabSz="914400"/>
            <a:r>
              <a:rPr lang="en-US" b="1" dirty="0">
                <a:solidFill>
                  <a:prstClr val="black"/>
                </a:solidFill>
              </a:rPr>
              <a:t>Mining, Oil and Gas</a:t>
            </a:r>
          </a:p>
        </p:txBody>
      </p:sp>
      <p:sp>
        <p:nvSpPr>
          <p:cNvPr id="13" name="Rectangle 12"/>
          <p:cNvSpPr/>
          <p:nvPr/>
        </p:nvSpPr>
        <p:spPr>
          <a:xfrm>
            <a:off x="495300" y="3048000"/>
            <a:ext cx="990600" cy="6463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4" name="TextBox 13"/>
          <p:cNvSpPr txBox="1"/>
          <p:nvPr/>
        </p:nvSpPr>
        <p:spPr>
          <a:xfrm>
            <a:off x="1466850" y="3186499"/>
            <a:ext cx="2362200" cy="369332"/>
          </a:xfrm>
          <a:prstGeom prst="rect">
            <a:avLst/>
          </a:prstGeom>
          <a:noFill/>
        </p:spPr>
        <p:txBody>
          <a:bodyPr wrap="square" rtlCol="0">
            <a:spAutoFit/>
          </a:bodyPr>
          <a:lstStyle/>
          <a:p>
            <a:pPr defTabSz="914400"/>
            <a:r>
              <a:rPr lang="en-US" b="1" dirty="0">
                <a:solidFill>
                  <a:prstClr val="black"/>
                </a:solidFill>
              </a:rPr>
              <a:t>Public Administration</a:t>
            </a:r>
          </a:p>
        </p:txBody>
      </p:sp>
      <p:sp>
        <p:nvSpPr>
          <p:cNvPr id="15" name="Rectangle 14"/>
          <p:cNvSpPr/>
          <p:nvPr/>
        </p:nvSpPr>
        <p:spPr>
          <a:xfrm>
            <a:off x="504825" y="2272099"/>
            <a:ext cx="990600" cy="646331"/>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TextBox 15"/>
          <p:cNvSpPr txBox="1"/>
          <p:nvPr/>
        </p:nvSpPr>
        <p:spPr>
          <a:xfrm>
            <a:off x="1495425" y="2286773"/>
            <a:ext cx="2362200" cy="646331"/>
          </a:xfrm>
          <a:prstGeom prst="rect">
            <a:avLst/>
          </a:prstGeom>
          <a:noFill/>
        </p:spPr>
        <p:txBody>
          <a:bodyPr wrap="square" rtlCol="0">
            <a:spAutoFit/>
          </a:bodyPr>
          <a:lstStyle/>
          <a:p>
            <a:pPr defTabSz="914400"/>
            <a:r>
              <a:rPr lang="en-US" b="1" dirty="0">
                <a:solidFill>
                  <a:prstClr val="black"/>
                </a:solidFill>
              </a:rPr>
              <a:t>Transportation &amp; Warehousing</a:t>
            </a:r>
          </a:p>
        </p:txBody>
      </p:sp>
      <p:sp>
        <p:nvSpPr>
          <p:cNvPr id="17" name="Rectangle 16"/>
          <p:cNvSpPr/>
          <p:nvPr/>
        </p:nvSpPr>
        <p:spPr>
          <a:xfrm>
            <a:off x="504825" y="4662935"/>
            <a:ext cx="990600" cy="6463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8" name="Rectangle 17"/>
          <p:cNvSpPr/>
          <p:nvPr/>
        </p:nvSpPr>
        <p:spPr>
          <a:xfrm>
            <a:off x="504825" y="5447765"/>
            <a:ext cx="990600" cy="646331"/>
          </a:xfrm>
          <a:prstGeom prst="rect">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9" name="TextBox 18"/>
          <p:cNvSpPr txBox="1"/>
          <p:nvPr/>
        </p:nvSpPr>
        <p:spPr>
          <a:xfrm>
            <a:off x="1476375" y="5586264"/>
            <a:ext cx="2362200" cy="369332"/>
          </a:xfrm>
          <a:prstGeom prst="rect">
            <a:avLst/>
          </a:prstGeom>
          <a:noFill/>
        </p:spPr>
        <p:txBody>
          <a:bodyPr wrap="square" rtlCol="0">
            <a:spAutoFit/>
          </a:bodyPr>
          <a:lstStyle/>
          <a:p>
            <a:pPr defTabSz="914400"/>
            <a:r>
              <a:rPr lang="en-US" b="1" dirty="0">
                <a:solidFill>
                  <a:prstClr val="black"/>
                </a:solidFill>
              </a:rPr>
              <a:t>Retail Trade</a:t>
            </a:r>
          </a:p>
        </p:txBody>
      </p:sp>
      <p:sp>
        <p:nvSpPr>
          <p:cNvPr id="8" name="Rectangle 7"/>
          <p:cNvSpPr/>
          <p:nvPr/>
        </p:nvSpPr>
        <p:spPr>
          <a:xfrm>
            <a:off x="504825" y="1473368"/>
            <a:ext cx="990600" cy="64633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841" t="23098" r="15952" b="8249"/>
          <a:stretch/>
        </p:blipFill>
        <p:spPr bwMode="auto">
          <a:xfrm>
            <a:off x="3829050" y="892545"/>
            <a:ext cx="5032827" cy="495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59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0"/>
            <a:ext cx="8158102" cy="975360"/>
          </a:xfrm>
        </p:spPr>
        <p:txBody>
          <a:bodyPr anchor="ctr">
            <a:normAutofit/>
          </a:bodyPr>
          <a:lstStyle/>
          <a:p>
            <a:r>
              <a:rPr lang="en-US" sz="3600" b="1" dirty="0">
                <a:solidFill>
                  <a:srgbClr val="133659"/>
                </a:solidFill>
              </a:rPr>
              <a:t>Annual Growth Rates</a:t>
            </a:r>
            <a:br>
              <a:rPr lang="en-US" b="1" dirty="0">
                <a:solidFill>
                  <a:srgbClr val="133659"/>
                </a:solidFill>
              </a:rPr>
            </a:br>
            <a:r>
              <a:rPr lang="en-US" sz="2900" b="1" dirty="0">
                <a:solidFill>
                  <a:srgbClr val="133659"/>
                </a:solidFill>
              </a:rPr>
              <a:t>Not Seasonally Adjusted, November 2017</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52253880"/>
              </p:ext>
            </p:extLst>
          </p:nvPr>
        </p:nvGraphicFramePr>
        <p:xfrm>
          <a:off x="822722" y="1959428"/>
          <a:ext cx="7543800" cy="4149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3919166"/>
      </p:ext>
    </p:extLst>
  </p:cSld>
  <p:clrMapOvr>
    <a:masterClrMapping/>
  </p:clrMapOvr>
</p:sld>
</file>

<file path=ppt/theme/theme1.xml><?xml version="1.0" encoding="utf-8"?>
<a:theme xmlns:a="http://schemas.openxmlformats.org/drawingml/2006/main" name="Retrospect">
  <a:themeElements>
    <a:clrScheme name="Custom 5">
      <a:dk1>
        <a:sysClr val="windowText" lastClr="000000"/>
      </a:dk1>
      <a:lt1>
        <a:sysClr val="window" lastClr="FFFFFF"/>
      </a:lt1>
      <a:dk2>
        <a:srgbClr val="133659"/>
      </a:dk2>
      <a:lt2>
        <a:srgbClr val="DFE3E5"/>
      </a:lt2>
      <a:accent1>
        <a:srgbClr val="00B0F0"/>
      </a:accent1>
      <a:accent2>
        <a:srgbClr val="133659"/>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35620</TotalTime>
  <Words>3195</Words>
  <Application>Microsoft Office PowerPoint</Application>
  <PresentationFormat>On-screen Show (4:3)</PresentationFormat>
  <Paragraphs>520</Paragraphs>
  <Slides>41</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Wingdings</vt:lpstr>
      <vt:lpstr>Retrospect</vt:lpstr>
      <vt:lpstr>External Relations Division  January 11, 2018</vt:lpstr>
      <vt:lpstr>Unemployment Rates – Texas &amp; US Seasonally Adjusted, November 2005- Current</vt:lpstr>
      <vt:lpstr>Annualized Employment Growth (Seasonally Adjusted) November 2005 - Current</vt:lpstr>
      <vt:lpstr>Employment Recovery from Economic Downturn Seasonally Adjusted, Indexed to Pre-Downturn Peaks</vt:lpstr>
      <vt:lpstr>Annual Job Growth and U-Rates for Texas Metros (Not Seasonally Adjusted), November 2017</vt:lpstr>
      <vt:lpstr>PowerPoint Presentation</vt:lpstr>
      <vt:lpstr>PowerPoint Presentation</vt:lpstr>
      <vt:lpstr>PowerPoint Presentation</vt:lpstr>
      <vt:lpstr>Annual Growth Rates Not Seasonally Adjusted, November 2017</vt:lpstr>
      <vt:lpstr>Texas Industry Employment (Seasonally Adjusted) November 2017</vt:lpstr>
      <vt:lpstr>Industry and Occupational Projections</vt:lpstr>
      <vt:lpstr>Employment Growth by Industry Sector Texas: 2014-2024</vt:lpstr>
      <vt:lpstr>Texas Construction Employment Seasonally Adjusted, November 2017</vt:lpstr>
      <vt:lpstr>Electricians 2014 Employment by Major Industry Sector</vt:lpstr>
      <vt:lpstr>Employment by 6-digit Industry</vt:lpstr>
      <vt:lpstr>Electrician Occupation Wages by Industry  2016 Annual Average Wages</vt:lpstr>
      <vt:lpstr>Apprenticeable Occupations Texas: 2014-2024</vt:lpstr>
      <vt:lpstr>Projected Growth for Electricians in Texas</vt:lpstr>
      <vt:lpstr>Annual Job Openings in Texas Electricians</vt:lpstr>
      <vt:lpstr>Annual Wages - Electricians </vt:lpstr>
      <vt:lpstr>Job Postings</vt:lpstr>
      <vt:lpstr>Help Wanted Job Listings by MSAs Electricians</vt:lpstr>
      <vt:lpstr>Top Employers in Texas Electricians</vt:lpstr>
      <vt:lpstr>Skills</vt:lpstr>
      <vt:lpstr>“Hard Skills” Most in Demand Texas</vt:lpstr>
      <vt:lpstr>“Certificates” Most in Demand Texas</vt:lpstr>
      <vt:lpstr>Rick Stephens, Boeing Corp</vt:lpstr>
      <vt:lpstr>“Soft Skills” Most in Demand Texas</vt:lpstr>
      <vt:lpstr>Demographics</vt:lpstr>
      <vt:lpstr>Metro Areas with Largest Population Gain 15 Largest Numeric Increases Between 2015 and 2016</vt:lpstr>
      <vt:lpstr>Fastest-Growing Cities Are Deep in the Heart of Texas 15 Fastest-Growing Cities and Towns Between 2015 and 2016</vt:lpstr>
      <vt:lpstr> Age Breakdown of Licensed Electricians </vt:lpstr>
      <vt:lpstr>Education Level for Electricians</vt:lpstr>
      <vt:lpstr>Additional Resources</vt:lpstr>
      <vt:lpstr>PowerPoint Presentation</vt:lpstr>
      <vt:lpstr>PowerPoint Presentation</vt:lpstr>
      <vt:lpstr>Our Web Based Tools</vt:lpstr>
      <vt:lpstr>Some of Our Publications</vt:lpstr>
      <vt:lpstr>Sign up for Govdelivery</vt:lpstr>
      <vt:lpstr>Contact Information</vt:lpstr>
      <vt:lpstr>THANK YOU!</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LMCI's Tools for Success</dc:title>
  <dc:creator>fz.pendleton@twc.state.tx.us;TWC</dc:creator>
  <cp:lastModifiedBy>Terry Westrum</cp:lastModifiedBy>
  <cp:revision>914</cp:revision>
  <cp:lastPrinted>2017-04-25T16:30:38Z</cp:lastPrinted>
  <dcterms:created xsi:type="dcterms:W3CDTF">2015-01-26T15:07:44Z</dcterms:created>
  <dcterms:modified xsi:type="dcterms:W3CDTF">2018-01-11T16:28:12Z</dcterms:modified>
</cp:coreProperties>
</file>