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72" r:id="rId11"/>
    <p:sldId id="266" r:id="rId12"/>
    <p:sldId id="265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704" autoAdjust="0"/>
  </p:normalViewPr>
  <p:slideViewPr>
    <p:cSldViewPr snapToGrid="0" snapToObjects="1"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82D2-BD23-F94B-8AA2-DBD3942F13F1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6D07-263A-DB4D-9F3E-DC4C18B9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82D2-BD23-F94B-8AA2-DBD3942F13F1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6D07-263A-DB4D-9F3E-DC4C18B9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82D2-BD23-F94B-8AA2-DBD3942F13F1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6D07-263A-DB4D-9F3E-DC4C18B9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82D2-BD23-F94B-8AA2-DBD3942F13F1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6D07-263A-DB4D-9F3E-DC4C18B9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82D2-BD23-F94B-8AA2-DBD3942F13F1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6D07-263A-DB4D-9F3E-DC4C18B9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82D2-BD23-F94B-8AA2-DBD3942F13F1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6D07-263A-DB4D-9F3E-DC4C18B9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82D2-BD23-F94B-8AA2-DBD3942F13F1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6D07-263A-DB4D-9F3E-DC4C18B9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82D2-BD23-F94B-8AA2-DBD3942F13F1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6D07-263A-DB4D-9F3E-DC4C18B9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82D2-BD23-F94B-8AA2-DBD3942F13F1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6D07-263A-DB4D-9F3E-DC4C18B9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82D2-BD23-F94B-8AA2-DBD3942F13F1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6D07-263A-DB4D-9F3E-DC4C18B9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82D2-BD23-F94B-8AA2-DBD3942F13F1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6D07-263A-DB4D-9F3E-DC4C18B9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A82D2-BD23-F94B-8AA2-DBD3942F13F1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46D07-263A-DB4D-9F3E-DC4C18B9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Mike@MeroneyPublicAffairs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0881"/>
            <a:ext cx="7772400" cy="198957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Presentation to </a:t>
            </a:r>
            <a:r>
              <a:rPr lang="en-US" b="1" dirty="0" err="1"/>
              <a:t>TDLR’s</a:t>
            </a:r>
            <a:r>
              <a:rPr lang="en-US" b="1" dirty="0"/>
              <a:t> Electrical Safety &amp; Licensing Advisory Board</a:t>
            </a:r>
            <a:br>
              <a:rPr lang="en-US" b="1" dirty="0"/>
            </a:br>
            <a:r>
              <a:rPr lang="en-US" sz="3556" b="1" dirty="0"/>
              <a:t>January 11, 2018</a:t>
            </a:r>
          </a:p>
        </p:txBody>
      </p:sp>
      <p:pic>
        <p:nvPicPr>
          <p:cNvPr id="4" name="Picture 3" descr="MPA Logo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299" y="3600450"/>
            <a:ext cx="4611301" cy="20100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TEA Certification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8596"/>
          </a:xfrm>
        </p:spPr>
        <p:txBody>
          <a:bodyPr>
            <a:normAutofit/>
          </a:bodyPr>
          <a:lstStyle/>
          <a:p>
            <a:r>
              <a:rPr lang="en-US" dirty="0"/>
              <a:t>In 2017, TEA went through a process to identify industry-recognized certifications that can be taught </a:t>
            </a:r>
            <a:r>
              <a:rPr lang="en-US" i="1" dirty="0"/>
              <a:t>and </a:t>
            </a:r>
            <a:r>
              <a:rPr lang="en-US" dirty="0"/>
              <a:t>completed in high school</a:t>
            </a:r>
          </a:p>
          <a:p>
            <a:r>
              <a:rPr lang="en-US" dirty="0"/>
              <a:t>The list was narrowed to 74… these would get “credit” in the updated accountability system</a:t>
            </a:r>
          </a:p>
          <a:p>
            <a:r>
              <a:rPr lang="en-US" dirty="0"/>
              <a:t>Omissions and limitations to the list: </a:t>
            </a:r>
            <a:r>
              <a:rPr lang="en-US" dirty="0" err="1"/>
              <a:t>Morath</a:t>
            </a:r>
            <a:r>
              <a:rPr lang="en-US" dirty="0"/>
              <a:t> says a 2</a:t>
            </a:r>
            <a:r>
              <a:rPr lang="en-US" baseline="30000" dirty="0"/>
              <a:t>nd</a:t>
            </a:r>
            <a:r>
              <a:rPr lang="en-US" dirty="0"/>
              <a:t> list is under development… those certifications that can be started, but can’t be completed before graduating from high school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TWC Programs &amp;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73720" cy="4525963"/>
          </a:xfrm>
        </p:spPr>
        <p:txBody>
          <a:bodyPr>
            <a:normAutofit/>
          </a:bodyPr>
          <a:lstStyle/>
          <a:p>
            <a:r>
              <a:rPr lang="en-US" dirty="0"/>
              <a:t>Employer Hotline &amp; Texas Business Today</a:t>
            </a:r>
          </a:p>
          <a:p>
            <a:r>
              <a:rPr lang="en-US" dirty="0"/>
              <a:t>Texas Business Conferences</a:t>
            </a:r>
          </a:p>
          <a:p>
            <a:r>
              <a:rPr lang="en-US" dirty="0"/>
              <a:t>Texas Operation Welcome Home</a:t>
            </a:r>
          </a:p>
          <a:p>
            <a:pPr lvl="1"/>
            <a:r>
              <a:rPr lang="en-US" dirty="0"/>
              <a:t>“We Hire Vets”, Skills for Transition, Family Support</a:t>
            </a:r>
          </a:p>
          <a:p>
            <a:r>
              <a:rPr lang="en-US" dirty="0"/>
              <a:t>Labor Market &amp; Career Information</a:t>
            </a:r>
          </a:p>
          <a:p>
            <a:pPr lvl="1"/>
            <a:r>
              <a:rPr lang="en-US" dirty="0"/>
              <a:t>Reality Check, Career Check, Internship Challenge</a:t>
            </a:r>
          </a:p>
          <a:p>
            <a:pPr lvl="1"/>
            <a:r>
              <a:rPr lang="en-US" dirty="0"/>
              <a:t>Work Prep, Texas CREWS, State Training Inventory</a:t>
            </a:r>
          </a:p>
          <a:p>
            <a:r>
              <a:rPr lang="en-US" dirty="0"/>
              <a:t>Skills Development Fund Training; JET Funding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2018 Interim Charges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10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Education Funding… public &amp; higher education</a:t>
            </a:r>
          </a:p>
          <a:p>
            <a:pPr lvl="1"/>
            <a:r>
              <a:rPr lang="en-US" dirty="0"/>
              <a:t>TSTC funding model is based on graduate incomes</a:t>
            </a:r>
          </a:p>
          <a:p>
            <a:pPr lvl="1"/>
            <a:r>
              <a:rPr lang="en-US" dirty="0"/>
              <a:t>Community Colleges have Success Point Funding</a:t>
            </a:r>
          </a:p>
          <a:p>
            <a:r>
              <a:rPr lang="en-US" dirty="0"/>
              <a:t>Dual credit</a:t>
            </a:r>
            <a:r>
              <a:rPr lang="en-US" sz="2800" dirty="0"/>
              <a:t> – </a:t>
            </a:r>
            <a:r>
              <a:rPr lang="en-US" dirty="0"/>
              <a:t>best practices, rigor, advising, etc.</a:t>
            </a:r>
          </a:p>
          <a:p>
            <a:r>
              <a:rPr lang="en-US" dirty="0"/>
              <a:t>IHE credit transferability</a:t>
            </a:r>
          </a:p>
          <a:p>
            <a:r>
              <a:rPr lang="en-US" dirty="0"/>
              <a:t>60x30TX statewide plan review </a:t>
            </a:r>
          </a:p>
          <a:p>
            <a:r>
              <a:rPr lang="en-US" dirty="0"/>
              <a:t>Hurricane Harvey impacts on </a:t>
            </a:r>
            <a:r>
              <a:rPr lang="en-US" dirty="0" err="1"/>
              <a:t>ISDs</a:t>
            </a:r>
            <a:r>
              <a:rPr lang="en-US" dirty="0"/>
              <a:t>, </a:t>
            </a:r>
            <a:r>
              <a:rPr lang="en-US" dirty="0" err="1"/>
              <a:t>IHEs</a:t>
            </a:r>
            <a:endParaRPr lang="en-US" dirty="0"/>
          </a:p>
          <a:p>
            <a:r>
              <a:rPr lang="en-US" dirty="0"/>
              <a:t>Review/revised College, Career &amp; Military Readiness (CCRM) Standards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Policy </a:t>
            </a:r>
            <a:r>
              <a:rPr lang="en-US" b="1" i="1" dirty="0"/>
              <a:t>AND </a:t>
            </a:r>
            <a:r>
              <a:rPr lang="en-US" b="1" dirty="0"/>
              <a:t>Perception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26586" cy="4525963"/>
          </a:xfrm>
        </p:spPr>
        <p:txBody>
          <a:bodyPr>
            <a:normAutofit/>
          </a:bodyPr>
          <a:lstStyle/>
          <a:p>
            <a:r>
              <a:rPr lang="en-US" dirty="0"/>
              <a:t>Lawmakers will continue to tweak the landmark reforms of the last three sessions</a:t>
            </a:r>
          </a:p>
          <a:p>
            <a:r>
              <a:rPr lang="en-US" dirty="0"/>
              <a:t>Policy changes will continue to rely on regional cooperation &amp; collaboration between K-12 schools, higher education &amp; business/industry</a:t>
            </a:r>
          </a:p>
          <a:p>
            <a:r>
              <a:rPr lang="en-US" dirty="0"/>
              <a:t>But perception gains seem to have not caught up to policy gains… we spent 30+ years de-emphasizing vocational training for college prep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Skills Gap</a:t>
            </a:r>
          </a:p>
        </p:txBody>
      </p:sp>
      <p:pic>
        <p:nvPicPr>
          <p:cNvPr id="5" name="Content Placeholder 4" descr="Skills Gap in Texa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329" r="-17329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Perception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8047"/>
          </a:xfrm>
        </p:spPr>
        <p:txBody>
          <a:bodyPr>
            <a:normAutofit/>
          </a:bodyPr>
          <a:lstStyle/>
          <a:p>
            <a:r>
              <a:rPr lang="en-US" dirty="0"/>
              <a:t>TWC is working on a statewide “branding” campaign: emphasize careers that don’t require a 4-year degree, do need skills training</a:t>
            </a:r>
          </a:p>
          <a:p>
            <a:r>
              <a:rPr lang="en-US" dirty="0"/>
              <a:t>We must leverage industry events/awareness though continued collaboration/cooperation</a:t>
            </a:r>
          </a:p>
          <a:p>
            <a:r>
              <a:rPr lang="en-US" dirty="0"/>
              <a:t>Perception changes begin in elementary, evolve in middle school, mature in high school &amp; thrive in work-based learning opportunities</a:t>
            </a:r>
          </a:p>
          <a:p>
            <a:r>
              <a:rPr lang="en-US" dirty="0"/>
              <a:t>Students, </a:t>
            </a:r>
            <a:r>
              <a:rPr lang="en-US" b="1" i="1" dirty="0"/>
              <a:t>Parents</a:t>
            </a:r>
            <a:r>
              <a:rPr lang="en-US" dirty="0"/>
              <a:t>, Teachers, Advisors, etc.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Opportunities for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914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	Success usually comes when either:</a:t>
            </a:r>
          </a:p>
          <a:p>
            <a:pPr lvl="1">
              <a:buNone/>
            </a:pPr>
            <a:r>
              <a:rPr lang="en-US" dirty="0"/>
              <a:t>A) an innovative ISD superintendent or college president has a realistic vision for their students</a:t>
            </a:r>
          </a:p>
          <a:p>
            <a:pPr lvl="1">
              <a:buNone/>
            </a:pPr>
            <a:r>
              <a:rPr lang="en-US" dirty="0"/>
              <a:t>B) employers engage with </a:t>
            </a:r>
            <a:r>
              <a:rPr lang="en-US" dirty="0" err="1"/>
              <a:t>ISDs</a:t>
            </a:r>
            <a:r>
              <a:rPr lang="en-US" dirty="0"/>
              <a:t> and </a:t>
            </a:r>
            <a:r>
              <a:rPr lang="en-US" dirty="0" err="1"/>
              <a:t>IHEs</a:t>
            </a:r>
            <a:endParaRPr lang="en-US" dirty="0"/>
          </a:p>
          <a:p>
            <a:pPr lvl="2"/>
            <a:r>
              <a:rPr lang="en-US" dirty="0"/>
              <a:t>Investing time, people, money, equipment, resources to help shape course offerings, direction, priorities, etc.</a:t>
            </a:r>
          </a:p>
          <a:p>
            <a:pPr>
              <a:buNone/>
            </a:pPr>
            <a:r>
              <a:rPr lang="en-US" dirty="0"/>
              <a:t>	Collaboration &amp; cooperation happens locally: community-by-community to meet the needs of both employers and students… alignment</a:t>
            </a:r>
          </a:p>
          <a:p>
            <a:pPr>
              <a:buNone/>
            </a:pPr>
            <a:r>
              <a:rPr lang="en-US" dirty="0"/>
              <a:t>	- The Blueprint, Toolkit, Case Studies </a:t>
            </a:r>
            <a:r>
              <a:rPr lang="en-US"/>
              <a:t>– 6/15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200" dirty="0"/>
              <a:t>		</a:t>
            </a:r>
          </a:p>
          <a:p>
            <a:pPr>
              <a:buNone/>
            </a:pPr>
            <a:r>
              <a:rPr lang="en-US" dirty="0"/>
              <a:t>		512-499-8880 (office)</a:t>
            </a:r>
          </a:p>
          <a:p>
            <a:pPr>
              <a:buNone/>
            </a:pPr>
            <a:r>
              <a:rPr lang="en-US" dirty="0"/>
              <a:t>		512-589-2531 (mobile)</a:t>
            </a:r>
          </a:p>
          <a:p>
            <a:pPr lvl="1">
              <a:buNone/>
            </a:pPr>
            <a:r>
              <a:rPr lang="en-US" sz="3200" dirty="0">
                <a:hlinkClick r:id="rId2"/>
              </a:rPr>
              <a:t>Mike@MeroneyPublicAffairs.com</a:t>
            </a:r>
            <a:endParaRPr lang="en-US" sz="3200" dirty="0"/>
          </a:p>
          <a:p>
            <a:pPr lvl="1">
              <a:buNone/>
            </a:pPr>
            <a:endParaRPr lang="en-US" sz="3200" dirty="0"/>
          </a:p>
          <a:p>
            <a:endParaRPr lang="en-US" dirty="0"/>
          </a:p>
        </p:txBody>
      </p:sp>
      <p:pic>
        <p:nvPicPr>
          <p:cNvPr id="4" name="Picture 3" descr="MPA Logo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015" y="4116109"/>
            <a:ext cx="4611301" cy="20100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459" dirty="0"/>
              <a:t>	Mike Meroney – independent contract lobbyist and media/messaging consultant</a:t>
            </a:r>
          </a:p>
          <a:p>
            <a:pPr lvl="1"/>
            <a:r>
              <a:rPr lang="en-US" sz="3059" dirty="0"/>
              <a:t>Lobbying in Legislature &amp; Agencies since 2000</a:t>
            </a:r>
          </a:p>
          <a:p>
            <a:pPr lvl="1"/>
            <a:r>
              <a:rPr lang="en-US" sz="3059" dirty="0"/>
              <a:t>Represented chemical manufacturers – BASF, Huntsman, and the Texas Chemical Council</a:t>
            </a:r>
          </a:p>
          <a:p>
            <a:pPr lvl="1"/>
            <a:r>
              <a:rPr lang="en-US" sz="3059" dirty="0"/>
              <a:t>We began hearing from clients in 2006 &amp; 2007 about the growing challenges finding available workers, especially in the skilled trades</a:t>
            </a:r>
          </a:p>
          <a:p>
            <a:pPr lvl="1"/>
            <a:r>
              <a:rPr lang="en-US" sz="3059" dirty="0"/>
              <a:t>Late 2008, early 2009 market drop/recession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573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2011 legislative session was dominated by the state’s budget crisis, caused by the recession</a:t>
            </a:r>
          </a:p>
          <a:p>
            <a:pPr lvl="1"/>
            <a:r>
              <a:rPr lang="en-US" dirty="0"/>
              <a:t>In 2012, began talking to other industry trade associations about the ongoing skills gap problem &amp; continued lack of available skilled workforce</a:t>
            </a:r>
          </a:p>
          <a:p>
            <a:pPr lvl="1"/>
            <a:r>
              <a:rPr lang="en-US" dirty="0"/>
              <a:t>Formed “Jobs for Texas” Coalition, pushing more flexibility in high school curriculum, allowing CTE and students to explore their vocational interests</a:t>
            </a:r>
          </a:p>
          <a:p>
            <a:pPr lvl="1"/>
            <a:r>
              <a:rPr lang="en-US" dirty="0"/>
              <a:t>Worked with stakeholders to advocate for policies that eventually became part of House Bill 5 (2013)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House Bill 5 (2013)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57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Better aligns education with workforce needs</a:t>
            </a:r>
          </a:p>
          <a:p>
            <a:r>
              <a:rPr lang="en-US" dirty="0"/>
              <a:t>Removed “4x4” recommended requirement</a:t>
            </a:r>
          </a:p>
          <a:p>
            <a:r>
              <a:rPr lang="en-US" dirty="0"/>
              <a:t>Five endorsements to match student interests</a:t>
            </a:r>
          </a:p>
          <a:p>
            <a:r>
              <a:rPr lang="en-US" dirty="0"/>
              <a:t>Students must pick endorsement for 9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r>
              <a:rPr lang="en-US" dirty="0"/>
              <a:t>Allows for more high school course flexibility for elective, CTE, project-based learning, etc.</a:t>
            </a:r>
          </a:p>
          <a:p>
            <a:r>
              <a:rPr lang="en-US" dirty="0"/>
              <a:t>Allows </a:t>
            </a:r>
            <a:r>
              <a:rPr lang="en-US" b="1" i="1" dirty="0"/>
              <a:t>relevance</a:t>
            </a:r>
            <a:r>
              <a:rPr lang="en-US" dirty="0"/>
              <a:t>, while maintaining rigor</a:t>
            </a:r>
          </a:p>
          <a:p>
            <a:r>
              <a:rPr lang="en-US" dirty="0"/>
              <a:t>Encourages collaboration: </a:t>
            </a:r>
            <a:r>
              <a:rPr lang="en-US" dirty="0" err="1"/>
              <a:t>ISDs</a:t>
            </a:r>
            <a:r>
              <a:rPr lang="en-US" dirty="0"/>
              <a:t>, </a:t>
            </a:r>
            <a:r>
              <a:rPr lang="en-US" dirty="0" err="1"/>
              <a:t>IHEs</a:t>
            </a:r>
            <a:r>
              <a:rPr lang="en-US" dirty="0"/>
              <a:t>, industry</a:t>
            </a:r>
          </a:p>
          <a:p>
            <a:r>
              <a:rPr lang="en-US" dirty="0"/>
              <a:t>Passed unanimously &amp; signed by Gov. Perry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HB 5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1014"/>
          </a:xfrm>
        </p:spPr>
        <p:txBody>
          <a:bodyPr>
            <a:normAutofit/>
          </a:bodyPr>
          <a:lstStyle/>
          <a:p>
            <a:r>
              <a:rPr lang="en-US" dirty="0"/>
              <a:t>Post-session worked with State Board of Education and TEA staff to implement HB 5</a:t>
            </a:r>
          </a:p>
          <a:p>
            <a:pPr lvl="1"/>
            <a:r>
              <a:rPr lang="en-US" dirty="0"/>
              <a:t>SBOE Work Session in August 2013</a:t>
            </a:r>
          </a:p>
          <a:p>
            <a:pPr lvl="1"/>
            <a:r>
              <a:rPr lang="en-US" dirty="0"/>
              <a:t>SBOE Meetings in September &amp; November 2013</a:t>
            </a:r>
          </a:p>
          <a:p>
            <a:pPr lvl="1"/>
            <a:r>
              <a:rPr lang="en-US" dirty="0"/>
              <a:t>Final SBOE Approval in January 2014</a:t>
            </a:r>
          </a:p>
          <a:p>
            <a:r>
              <a:rPr lang="en-US" dirty="0"/>
              <a:t>Workforce &amp; Education Symposiums in 2014</a:t>
            </a:r>
          </a:p>
          <a:p>
            <a:pPr lvl="1"/>
            <a:r>
              <a:rPr lang="en-US" dirty="0"/>
              <a:t>Houston Port Region, Freeport, Golden Triangle, Longview, Cen. Texas, DFW, and Energy Corridor; organized by JFT coalition with </a:t>
            </a:r>
            <a:r>
              <a:rPr lang="en-US" dirty="0" err="1"/>
              <a:t>ISDs</a:t>
            </a:r>
            <a:r>
              <a:rPr lang="en-US" dirty="0"/>
              <a:t>, </a:t>
            </a:r>
            <a:r>
              <a:rPr lang="en-US" dirty="0" err="1"/>
              <a:t>ESCs</a:t>
            </a:r>
            <a:r>
              <a:rPr lang="en-US" dirty="0"/>
              <a:t>, &amp; </a:t>
            </a:r>
            <a:r>
              <a:rPr lang="en-US" dirty="0" err="1"/>
              <a:t>IHEs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Myths vs.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6289"/>
          </a:xfrm>
        </p:spPr>
        <p:txBody>
          <a:bodyPr>
            <a:normAutofit/>
          </a:bodyPr>
          <a:lstStyle/>
          <a:p>
            <a:r>
              <a:rPr lang="en-US" sz="2800" dirty="0"/>
              <a:t>“</a:t>
            </a:r>
            <a:r>
              <a:rPr lang="en-US" sz="2800" dirty="0" err="1"/>
              <a:t>Dumbed</a:t>
            </a:r>
            <a:r>
              <a:rPr lang="en-US" sz="2800" dirty="0"/>
              <a:t> Down Education; Lowered Expectations”</a:t>
            </a:r>
          </a:p>
          <a:p>
            <a:pPr lvl="1"/>
            <a:r>
              <a:rPr lang="en-US" sz="2400" dirty="0"/>
              <a:t>Maintained high rigor, allowed for more course flexibility</a:t>
            </a:r>
          </a:p>
          <a:p>
            <a:r>
              <a:rPr lang="en-US" sz="2800" dirty="0"/>
              <a:t>“Forcing 8</a:t>
            </a:r>
            <a:r>
              <a:rPr lang="en-US" sz="2800" baseline="30000" dirty="0"/>
              <a:t>th</a:t>
            </a:r>
            <a:r>
              <a:rPr lang="en-US" sz="2800" dirty="0"/>
              <a:t> Graders to Make Crucial Life Decisions”</a:t>
            </a:r>
          </a:p>
          <a:p>
            <a:pPr lvl="1"/>
            <a:r>
              <a:rPr lang="en-US" sz="2400" dirty="0"/>
              <a:t>Endorsements are for exploring interests and talents</a:t>
            </a:r>
          </a:p>
          <a:p>
            <a:r>
              <a:rPr lang="en-US" sz="2800" dirty="0"/>
              <a:t>“Endorsement Idea is Flawed; Implies Expertise”</a:t>
            </a:r>
          </a:p>
          <a:p>
            <a:pPr lvl="1"/>
            <a:r>
              <a:rPr lang="en-US" sz="2400" dirty="0"/>
              <a:t>Can give students a head-start toward career or college</a:t>
            </a:r>
          </a:p>
          <a:p>
            <a:r>
              <a:rPr lang="en-US" sz="2800" dirty="0"/>
              <a:t>“Students will pick the easier path – foundation plan with neither endorsement nor distinguished plan”</a:t>
            </a:r>
          </a:p>
          <a:p>
            <a:pPr lvl="1"/>
            <a:r>
              <a:rPr lang="en-US" sz="2400" dirty="0"/>
              <a:t>All students must pick endorsement entering 9</a:t>
            </a:r>
            <a:r>
              <a:rPr lang="en-US" sz="2400" baseline="30000" dirty="0"/>
              <a:t>th</a:t>
            </a:r>
            <a:r>
              <a:rPr lang="en-US" sz="2400" dirty="0"/>
              <a:t> grade, and many </a:t>
            </a:r>
            <a:r>
              <a:rPr lang="en-US" sz="2400" dirty="0" err="1"/>
              <a:t>ISDs</a:t>
            </a:r>
            <a:r>
              <a:rPr lang="en-US" sz="2400" dirty="0"/>
              <a:t> make the distinguished plan their “default”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2015 Legislative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26586" cy="4525963"/>
          </a:xfrm>
        </p:spPr>
        <p:txBody>
          <a:bodyPr>
            <a:normAutofit/>
          </a:bodyPr>
          <a:lstStyle/>
          <a:p>
            <a:r>
              <a:rPr lang="en-US" dirty="0"/>
              <a:t>HB 5 Defense; formed Texas Workforce Coalition</a:t>
            </a:r>
          </a:p>
          <a:p>
            <a:r>
              <a:rPr lang="en-US" dirty="0"/>
              <a:t>Lifted cap on dual credit for all students</a:t>
            </a:r>
          </a:p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/8</a:t>
            </a:r>
            <a:r>
              <a:rPr lang="en-US" baseline="30000" dirty="0"/>
              <a:t>th</a:t>
            </a:r>
            <a:r>
              <a:rPr lang="en-US" dirty="0"/>
              <a:t> grade career/college exploration course</a:t>
            </a:r>
          </a:p>
          <a:p>
            <a:r>
              <a:rPr lang="en-US" dirty="0"/>
              <a:t>Better training for counselors for career and college </a:t>
            </a:r>
            <a:r>
              <a:rPr lang="en-US" i="1" dirty="0"/>
              <a:t>advising </a:t>
            </a:r>
            <a:r>
              <a:rPr lang="en-US" dirty="0"/>
              <a:t>(Texas </a:t>
            </a:r>
            <a:r>
              <a:rPr lang="en-US" dirty="0" err="1"/>
              <a:t>OnCourse</a:t>
            </a:r>
            <a:r>
              <a:rPr lang="en-US" dirty="0"/>
              <a:t> at UT-Austin)</a:t>
            </a:r>
          </a:p>
          <a:p>
            <a:r>
              <a:rPr lang="en-US" dirty="0"/>
              <a:t>CTE teachers could be hired on ISD permits</a:t>
            </a:r>
          </a:p>
          <a:p>
            <a:r>
              <a:rPr lang="en-US" dirty="0"/>
              <a:t>Moved JET program from Comptroller to TWC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THECB’s</a:t>
            </a:r>
            <a:r>
              <a:rPr lang="en-US" b="1" dirty="0"/>
              <a:t> 60x30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Texas Higher Education Coordinating Board rolled out its strategic plan in 2015: 60x30TX</a:t>
            </a:r>
          </a:p>
          <a:p>
            <a:pPr lvl="1"/>
            <a:r>
              <a:rPr lang="en-US" dirty="0"/>
              <a:t>By 2030, 60% of Texans (aged 25-34) will have a degree or certification</a:t>
            </a:r>
          </a:p>
          <a:p>
            <a:pPr lvl="1"/>
            <a:r>
              <a:rPr lang="en-US" dirty="0"/>
              <a:t>By 2030, at least 550,000 Texans will complete degree or certification that year</a:t>
            </a:r>
          </a:p>
          <a:p>
            <a:pPr lvl="1"/>
            <a:r>
              <a:rPr lang="en-US" dirty="0"/>
              <a:t>By 2030, all IHE graduates with marketable skills</a:t>
            </a:r>
          </a:p>
          <a:p>
            <a:pPr lvl="1"/>
            <a:r>
              <a:rPr lang="en-US" dirty="0"/>
              <a:t>By 2030, undergrad student loan debt will not exceed 60% of first-year wages for Texas IHE grads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2017 Legislative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2772"/>
          </a:xfrm>
        </p:spPr>
        <p:txBody>
          <a:bodyPr>
            <a:normAutofit/>
          </a:bodyPr>
          <a:lstStyle/>
          <a:p>
            <a:r>
              <a:rPr lang="en-US" dirty="0"/>
              <a:t>P-TECH Grade 9-14 Model Authorized</a:t>
            </a:r>
          </a:p>
          <a:p>
            <a:r>
              <a:rPr lang="en-US" dirty="0"/>
              <a:t>Course sequencing fix for HB 5 (ELA &amp; math)</a:t>
            </a:r>
          </a:p>
          <a:p>
            <a:r>
              <a:rPr lang="en-US" dirty="0"/>
              <a:t>Dual credit comprehensive interim study</a:t>
            </a:r>
          </a:p>
          <a:p>
            <a:pPr lvl="1"/>
            <a:r>
              <a:rPr lang="en-US" dirty="0"/>
              <a:t>Academic dual credit conflated </a:t>
            </a:r>
            <a:r>
              <a:rPr lang="en-US" dirty="0" err="1"/>
              <a:t>w</a:t>
            </a:r>
            <a:r>
              <a:rPr lang="en-US" dirty="0"/>
              <a:t>/ CTE dual credit</a:t>
            </a:r>
          </a:p>
          <a:p>
            <a:r>
              <a:rPr lang="en-US" dirty="0"/>
              <a:t>Community College funding fix for under 18</a:t>
            </a:r>
          </a:p>
          <a:p>
            <a:r>
              <a:rPr lang="en-US" dirty="0"/>
              <a:t>Updated accountability system and ratings</a:t>
            </a:r>
          </a:p>
          <a:p>
            <a:r>
              <a:rPr lang="en-US" dirty="0"/>
              <a:t>Recruit Texas rapid workforce training (SDF)</a:t>
            </a:r>
          </a:p>
          <a:p>
            <a:r>
              <a:rPr lang="en-US" dirty="0"/>
              <a:t>TWC info. for students, field-based learning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856</Words>
  <Application>Microsoft Office PowerPoint</Application>
  <PresentationFormat>On-screen Show (4:3)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Presentation to TDLR’s Electrical Safety &amp; Licensing Advisory Board January 11, 2018</vt:lpstr>
      <vt:lpstr>Background</vt:lpstr>
      <vt:lpstr>Background</vt:lpstr>
      <vt:lpstr>House Bill 5 (2013)</vt:lpstr>
      <vt:lpstr>HB 5 Implementation</vt:lpstr>
      <vt:lpstr>Myths vs. Facts</vt:lpstr>
      <vt:lpstr>2015 Legislative Session</vt:lpstr>
      <vt:lpstr>THECB’s 60x30 Plan</vt:lpstr>
      <vt:lpstr>2017 Legislative Session</vt:lpstr>
      <vt:lpstr>TEA Certification Project</vt:lpstr>
      <vt:lpstr>TWC Programs &amp; Initiatives</vt:lpstr>
      <vt:lpstr>2018 Interim Charges</vt:lpstr>
      <vt:lpstr>Policy AND Perception</vt:lpstr>
      <vt:lpstr>The Skills Gap</vt:lpstr>
      <vt:lpstr>Perception Challenges</vt:lpstr>
      <vt:lpstr>Opportunities for Progress</vt:lpstr>
      <vt:lpstr>Questions?</vt:lpstr>
    </vt:vector>
  </TitlesOfParts>
  <Company>Meroney Public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the Texas Association of Health Underwriters</dc:title>
  <dc:creator>Mike Meroney</dc:creator>
  <cp:lastModifiedBy>Terry Westrum</cp:lastModifiedBy>
  <cp:revision>19</cp:revision>
  <dcterms:created xsi:type="dcterms:W3CDTF">2018-01-10T22:06:51Z</dcterms:created>
  <dcterms:modified xsi:type="dcterms:W3CDTF">2018-01-11T16:31:06Z</dcterms:modified>
</cp:coreProperties>
</file>